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9"/>
  </p:notesMasterIdLst>
  <p:sldIdLst>
    <p:sldId id="256" r:id="rId2"/>
    <p:sldId id="3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73" r:id="rId29"/>
    <p:sldId id="283" r:id="rId30"/>
    <p:sldId id="284" r:id="rId31"/>
    <p:sldId id="285" r:id="rId32"/>
    <p:sldId id="376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74" r:id="rId46"/>
    <p:sldId id="298" r:id="rId47"/>
    <p:sldId id="455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454" r:id="rId68"/>
    <p:sldId id="318" r:id="rId69"/>
    <p:sldId id="457" r:id="rId70"/>
    <p:sldId id="319" r:id="rId71"/>
    <p:sldId id="377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462" r:id="rId85"/>
    <p:sldId id="463" r:id="rId86"/>
    <p:sldId id="464" r:id="rId87"/>
    <p:sldId id="333" r:id="rId88"/>
    <p:sldId id="334" r:id="rId89"/>
    <p:sldId id="335" r:id="rId90"/>
    <p:sldId id="332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471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  <p:sldId id="496" r:id="rId136"/>
    <p:sldId id="497" r:id="rId137"/>
    <p:sldId id="498" r:id="rId138"/>
    <p:sldId id="499" r:id="rId139"/>
    <p:sldId id="500" r:id="rId140"/>
    <p:sldId id="501" r:id="rId141"/>
    <p:sldId id="502" r:id="rId142"/>
    <p:sldId id="503" r:id="rId143"/>
    <p:sldId id="504" r:id="rId144"/>
    <p:sldId id="505" r:id="rId145"/>
    <p:sldId id="506" r:id="rId146"/>
    <p:sldId id="507" r:id="rId147"/>
    <p:sldId id="508" r:id="rId148"/>
    <p:sldId id="509" r:id="rId149"/>
    <p:sldId id="510" r:id="rId150"/>
    <p:sldId id="511" r:id="rId151"/>
    <p:sldId id="512" r:id="rId152"/>
    <p:sldId id="513" r:id="rId153"/>
    <p:sldId id="514" r:id="rId154"/>
    <p:sldId id="515" r:id="rId155"/>
    <p:sldId id="516" r:id="rId156"/>
    <p:sldId id="517" r:id="rId157"/>
    <p:sldId id="518" r:id="rId158"/>
    <p:sldId id="519" r:id="rId159"/>
    <p:sldId id="520" r:id="rId160"/>
    <p:sldId id="521" r:id="rId161"/>
    <p:sldId id="522" r:id="rId162"/>
    <p:sldId id="523" r:id="rId163"/>
    <p:sldId id="524" r:id="rId164"/>
    <p:sldId id="525" r:id="rId165"/>
    <p:sldId id="526" r:id="rId166"/>
    <p:sldId id="527" r:id="rId167"/>
    <p:sldId id="528" r:id="rId168"/>
    <p:sldId id="529" r:id="rId169"/>
    <p:sldId id="258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540" r:id="rId186"/>
    <p:sldId id="541" r:id="rId187"/>
    <p:sldId id="542" r:id="rId188"/>
    <p:sldId id="543" r:id="rId189"/>
    <p:sldId id="530" r:id="rId190"/>
    <p:sldId id="531" r:id="rId191"/>
    <p:sldId id="532" r:id="rId192"/>
    <p:sldId id="533" r:id="rId193"/>
    <p:sldId id="534" r:id="rId194"/>
    <p:sldId id="535" r:id="rId195"/>
    <p:sldId id="536" r:id="rId196"/>
    <p:sldId id="537" r:id="rId197"/>
    <p:sldId id="539" r:id="rId198"/>
  </p:sldIdLst>
  <p:sldSz cx="12954000" cy="6858000"/>
  <p:notesSz cx="1295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731" autoAdjust="0"/>
  </p:normalViewPr>
  <p:slideViewPr>
    <p:cSldViewPr>
      <p:cViewPr varScale="1">
        <p:scale>
          <a:sx n="74" d="100"/>
          <a:sy n="74" d="100"/>
        </p:scale>
        <p:origin x="324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13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37425" y="0"/>
            <a:ext cx="5613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3B4F-7A0D-436D-AA8B-05B5879530AF}" type="datetimeFigureOut">
              <a:rPr lang="en-IN" smtClean="0"/>
              <a:t>28/04/2024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91013" y="857250"/>
            <a:ext cx="43719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95400" y="3300413"/>
            <a:ext cx="10363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613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37425" y="6513513"/>
            <a:ext cx="5613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6B72C-21AE-4403-B808-0AAE44CC96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88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6B72C-21AE-4403-B808-0AAE44CC968B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88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6B72C-21AE-4403-B808-0AAE44CC968B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9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6B72C-21AE-4403-B808-0AAE44CC968B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1550" y="2125980"/>
            <a:ext cx="110109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43100" y="3840480"/>
            <a:ext cx="9067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47700" y="1577340"/>
            <a:ext cx="563499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71310" y="1577340"/>
            <a:ext cx="563499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866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4042" y="2256713"/>
            <a:ext cx="11110595" cy="3383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04360" y="6377940"/>
            <a:ext cx="41452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47700" y="6377940"/>
            <a:ext cx="29794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26880" y="6377940"/>
            <a:ext cx="29794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marketwatch.com/investing/index/spx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sefiks.com/2017/11/19/how-random-forests-can-keep-you-from-decision-tree/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lassification-and-regression-trees-for-machine-learning/" TargetMode="Externa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aiaspirant.com/k-means-clustering/" TargetMode="Externa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hyperlink" Target="https://machinelearningmastery.com/vector-norms-machine-learning/" TargetMode="Externa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section_(set_theory)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on_(set_theory)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jp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oss_Quinlan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9186" y="304800"/>
            <a:ext cx="5979982" cy="148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1099"/>
              </a:lnSpc>
              <a:spcBef>
                <a:spcPts val="90"/>
              </a:spcBef>
            </a:pPr>
            <a:r>
              <a:rPr sz="3200" b="0" spc="-20" dirty="0">
                <a:solidFill>
                  <a:srgbClr val="000000"/>
                </a:solidFill>
                <a:latin typeface="Carlito"/>
                <a:cs typeface="Carlito"/>
              </a:rPr>
              <a:t>Unit-</a:t>
            </a:r>
            <a:r>
              <a:rPr sz="3200" b="0" spc="-50" dirty="0">
                <a:solidFill>
                  <a:srgbClr val="000000"/>
                </a:solidFill>
                <a:latin typeface="Carlito"/>
                <a:cs typeface="Carlito"/>
              </a:rPr>
              <a:t>2</a:t>
            </a:r>
            <a:br>
              <a:rPr lang="en-US" sz="3200" b="0" spc="-50" dirty="0">
                <a:solidFill>
                  <a:srgbClr val="000000"/>
                </a:solidFill>
                <a:latin typeface="Carlito"/>
                <a:cs typeface="Carlito"/>
              </a:rPr>
            </a:br>
            <a:br>
              <a:rPr lang="en-US" sz="3200" b="0" spc="-50" dirty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lang="en-IN" sz="3200" b="0" dirty="0">
                <a:solidFill>
                  <a:srgbClr val="000000"/>
                </a:solidFill>
                <a:latin typeface="Carlito"/>
                <a:cs typeface="Carlito"/>
              </a:rPr>
              <a:t>Statistical</a:t>
            </a:r>
            <a:r>
              <a:rPr lang="en-IN" sz="3200" b="0" spc="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3200" b="0" dirty="0">
                <a:solidFill>
                  <a:srgbClr val="000000"/>
                </a:solidFill>
                <a:latin typeface="Carlito"/>
                <a:cs typeface="Carlito"/>
              </a:rPr>
              <a:t>Decision</a:t>
            </a:r>
            <a:r>
              <a:rPr lang="en-IN" sz="3200" b="0" spc="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3200" b="0" dirty="0">
                <a:solidFill>
                  <a:srgbClr val="000000"/>
                </a:solidFill>
                <a:latin typeface="Carlito"/>
                <a:cs typeface="Carlito"/>
              </a:rPr>
              <a:t>Making</a:t>
            </a:r>
            <a:endParaRPr sz="3200" b="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1305" y="2293126"/>
            <a:ext cx="11675745" cy="212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References</a:t>
            </a:r>
            <a:endParaRPr sz="1800" dirty="0">
              <a:latin typeface="Carlito"/>
              <a:cs typeface="Carlito"/>
            </a:endParaRPr>
          </a:p>
          <a:p>
            <a:pPr marL="237490" indent="-224790">
              <a:lnSpc>
                <a:spcPts val="2870"/>
              </a:lnSpc>
              <a:buSzPct val="75000"/>
              <a:buAutoNum type="arabicPeriod"/>
              <a:tabLst>
                <a:tab pos="237490" algn="l"/>
              </a:tabLst>
            </a:pPr>
            <a:r>
              <a:rPr sz="2400" spc="-20" dirty="0">
                <a:latin typeface="Carlito"/>
                <a:cs typeface="Carlito"/>
              </a:rPr>
              <a:t>Pattern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Richard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O.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Duda,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Peter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E.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Hart,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David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G.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Stork</a:t>
            </a:r>
            <a:endParaRPr sz="2400" dirty="0">
              <a:latin typeface="Carlito"/>
              <a:cs typeface="Carlito"/>
            </a:endParaRPr>
          </a:p>
          <a:p>
            <a:pPr marL="310515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sz="2400" spc="-20" dirty="0">
                <a:latin typeface="Carlito"/>
                <a:cs typeface="Carlito"/>
              </a:rPr>
              <a:t>Pattern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Recognition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Image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Analysis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Earl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Gose,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Richard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Johasonbaugh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Steve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Jost</a:t>
            </a:r>
            <a:endParaRPr sz="2400" dirty="0">
              <a:latin typeface="Carlito"/>
              <a:cs typeface="Carlito"/>
            </a:endParaRPr>
          </a:p>
          <a:p>
            <a:pPr marL="310515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sz="2400" dirty="0">
                <a:latin typeface="Carlito"/>
                <a:cs typeface="Carlito"/>
              </a:rPr>
              <a:t>CSE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IIT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Kgphttps://cse.iitkgp.ac.in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›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course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›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BayesClassifierPosteriori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(Bayes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rule)</a:t>
            </a:r>
            <a:endParaRPr sz="2400" dirty="0">
              <a:latin typeface="Carlito"/>
              <a:cs typeface="Carlito"/>
            </a:endParaRPr>
          </a:p>
          <a:p>
            <a:pPr marL="310515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sz="2400" dirty="0">
                <a:latin typeface="Carlito"/>
                <a:cs typeface="Carlito"/>
              </a:rPr>
              <a:t>Luca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Chech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Jolanda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Malamud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Supervisor: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Thomas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Parr</a:t>
            </a:r>
            <a:endParaRPr sz="2400" dirty="0">
              <a:latin typeface="Carlito"/>
              <a:cs typeface="Carlito"/>
            </a:endParaRPr>
          </a:p>
          <a:p>
            <a:pPr marL="310515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sz="2400" spc="-65" dirty="0">
                <a:latin typeface="Carlito"/>
                <a:cs typeface="Carlito"/>
              </a:rPr>
              <a:t>Dr.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Debasis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Mahantha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CS40003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Lecture#8,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Department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Computer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Science,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IITKG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194" rIns="0" bIns="0" rtlCol="0">
            <a:spAutoFit/>
          </a:bodyPr>
          <a:lstStyle/>
          <a:p>
            <a:pPr marL="4478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Apply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Covariance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formula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367" y="1628796"/>
            <a:ext cx="5763413" cy="3248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5369" y="1327147"/>
            <a:ext cx="4315017" cy="868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3825" y="5170385"/>
            <a:ext cx="232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rlito"/>
                <a:cs typeface="Carlito"/>
              </a:rPr>
              <a:t>Final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result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will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be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498" y="5170385"/>
            <a:ext cx="426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rlito"/>
                <a:cs typeface="Carlito"/>
              </a:rPr>
              <a:t>35/5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7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is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positive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covariance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98" y="76199"/>
            <a:ext cx="9240906" cy="656633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3" y="533398"/>
            <a:ext cx="6696061" cy="566736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152399"/>
            <a:ext cx="10287001" cy="640080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71" y="208459"/>
            <a:ext cx="1177798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0" dirty="0">
                <a:solidFill>
                  <a:srgbClr val="000000"/>
                </a:solidFill>
                <a:latin typeface="Times New Roman"/>
                <a:cs typeface="Times New Roman"/>
              </a:rPr>
              <a:t>Consider</a:t>
            </a:r>
            <a:r>
              <a:rPr sz="215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15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Following</a:t>
            </a:r>
            <a:r>
              <a:rPr sz="2150" b="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b="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table</a:t>
            </a:r>
            <a:r>
              <a:rPr sz="2150" b="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having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decision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making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factors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play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tennis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at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outside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for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previous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dirty="0">
                <a:solidFill>
                  <a:srgbClr val="000000"/>
                </a:solidFill>
                <a:latin typeface="Times New Roman"/>
                <a:cs typeface="Times New Roman"/>
              </a:rPr>
              <a:t>14</a:t>
            </a:r>
            <a:r>
              <a:rPr sz="2150" b="0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b="0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days.</a:t>
            </a:r>
            <a:endParaRPr sz="215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16557" y="620561"/>
          <a:ext cx="6998969" cy="623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Day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Outlook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Temp.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Humidity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Wind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Decision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Sunny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Hot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Sunny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Hot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Overcast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Hot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Rain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Rain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Cool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Rain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Cool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Overcast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Cool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Sunny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Sunny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Cool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Rain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Sunny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Overcast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5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Overcast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Hot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Weak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56515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Rain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Mild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Strong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85"/>
                        </a:lnSpc>
                        <a:spcBef>
                          <a:spcPts val="385"/>
                        </a:spcBef>
                      </a:pP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889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4" cy="636628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9" y="0"/>
            <a:ext cx="12413024" cy="668691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02128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16528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189799"/>
            <a:ext cx="12540606" cy="596943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262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95" y="273855"/>
            <a:ext cx="1230058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125095" indent="-297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John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investor.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portfolio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primarily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tracks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performance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S&amp;P</a:t>
            </a:r>
            <a:r>
              <a:rPr sz="2400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500</a:t>
            </a:r>
            <a:r>
              <a:rPr sz="2400" u="none" spc="-2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2400" u="none" spc="-25" dirty="0">
                <a:latin typeface="Carlito"/>
                <a:cs typeface="Carlito"/>
              </a:rPr>
              <a:t>and </a:t>
            </a:r>
            <a:r>
              <a:rPr sz="2400" u="none" dirty="0">
                <a:latin typeface="Carlito"/>
                <a:cs typeface="Carlito"/>
              </a:rPr>
              <a:t>John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wants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to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add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the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stock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of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ABC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Corp.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spc="-10" dirty="0">
                <a:latin typeface="Carlito"/>
                <a:cs typeface="Carlito"/>
              </a:rPr>
              <a:t>Before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adding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the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stock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to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his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spc="-10" dirty="0">
                <a:latin typeface="Carlito"/>
                <a:cs typeface="Carlito"/>
              </a:rPr>
              <a:t>portfolio,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he</a:t>
            </a:r>
            <a:r>
              <a:rPr sz="2400" u="none" spc="-4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wants</a:t>
            </a:r>
            <a:r>
              <a:rPr sz="2400" u="none" spc="-50" dirty="0">
                <a:latin typeface="Carlito"/>
                <a:cs typeface="Carlito"/>
              </a:rPr>
              <a:t> </a:t>
            </a:r>
            <a:r>
              <a:rPr sz="2400" u="none" spc="-25" dirty="0">
                <a:latin typeface="Carlito"/>
                <a:cs typeface="Carlito"/>
              </a:rPr>
              <a:t>to </a:t>
            </a:r>
            <a:r>
              <a:rPr sz="2400" u="none" dirty="0">
                <a:latin typeface="Carlito"/>
                <a:cs typeface="Carlito"/>
              </a:rPr>
              <a:t>assess</a:t>
            </a:r>
            <a:r>
              <a:rPr sz="2400" u="none" spc="-65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the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direct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spc="-10" dirty="0">
                <a:latin typeface="Carlito"/>
                <a:cs typeface="Carlito"/>
              </a:rPr>
              <a:t>relationship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between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the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stock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and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the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dirty="0">
                <a:latin typeface="Carlito"/>
                <a:cs typeface="Carlito"/>
              </a:rPr>
              <a:t>S&amp;P</a:t>
            </a:r>
            <a:r>
              <a:rPr sz="2400" u="none" spc="-60" dirty="0">
                <a:latin typeface="Carlito"/>
                <a:cs typeface="Carlito"/>
              </a:rPr>
              <a:t> </a:t>
            </a:r>
            <a:r>
              <a:rPr sz="2400" u="none" spc="-20" dirty="0">
                <a:latin typeface="Carlito"/>
                <a:cs typeface="Carlito"/>
              </a:rPr>
              <a:t>500.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John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does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want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increase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unsystematic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risk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portfolio.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Thus,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interested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in </a:t>
            </a:r>
            <a:r>
              <a:rPr sz="2400" dirty="0">
                <a:latin typeface="Carlito"/>
                <a:cs typeface="Carlito"/>
              </a:rPr>
              <a:t>owning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securities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portfolio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tend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move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same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direction.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John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calculate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covariance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stock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ABC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Corp.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S&amp;P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500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541" y="2908094"/>
            <a:ext cx="5475763" cy="291129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639"/>
            <a:ext cx="12540624" cy="628002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09328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418354"/>
            <a:ext cx="12540606" cy="602128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565891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40078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38131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594926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587726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71" y="692698"/>
            <a:ext cx="12540602" cy="580523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42" y="0"/>
            <a:ext cx="12540606" cy="63145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0328" y="116632"/>
            <a:ext cx="10009505" cy="5746115"/>
            <a:chOff x="720328" y="116632"/>
            <a:chExt cx="10009505" cy="5746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328" y="116632"/>
              <a:ext cx="10009079" cy="21943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107" y="2345970"/>
              <a:ext cx="9377271" cy="3516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7618" y="750474"/>
            <a:ext cx="10563225" cy="49034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03530" marR="890905" indent="-291465">
              <a:lnSpc>
                <a:spcPts val="2610"/>
              </a:lnSpc>
              <a:spcBef>
                <a:spcPts val="73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So,</a:t>
            </a:r>
            <a:r>
              <a:rPr sz="2700" spc="-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decision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tree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algorithms</a:t>
            </a:r>
            <a:r>
              <a:rPr sz="2700" spc="-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transform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raw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data</a:t>
            </a:r>
            <a:r>
              <a:rPr sz="2700" spc="-4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into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rule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based mechanism.</a:t>
            </a:r>
            <a:endParaRPr sz="2700" dirty="0">
              <a:latin typeface="Carlito"/>
              <a:cs typeface="Carlito"/>
            </a:endParaRPr>
          </a:p>
          <a:p>
            <a:pPr marL="303530" marR="255270" indent="-291465">
              <a:lnSpc>
                <a:spcPts val="2610"/>
              </a:lnSpc>
              <a:spcBef>
                <a:spcPts val="545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In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this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post,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have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mentioned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one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most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common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decision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tree </a:t>
            </a:r>
            <a:r>
              <a:rPr sz="2700" dirty="0">
                <a:latin typeface="Carlito"/>
                <a:cs typeface="Carlito"/>
              </a:rPr>
              <a:t>algorithm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named</a:t>
            </a:r>
            <a:r>
              <a:rPr sz="2700" spc="-2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as</a:t>
            </a:r>
            <a:r>
              <a:rPr sz="2700" spc="-20" dirty="0">
                <a:latin typeface="Carlito"/>
                <a:cs typeface="Carlito"/>
              </a:rPr>
              <a:t> ID3.</a:t>
            </a:r>
            <a:endParaRPr sz="2700" dirty="0">
              <a:latin typeface="Carlito"/>
              <a:cs typeface="Carlito"/>
            </a:endParaRPr>
          </a:p>
          <a:p>
            <a:pPr marL="303530" marR="685165" indent="-291465">
              <a:lnSpc>
                <a:spcPts val="2610"/>
              </a:lnSpc>
              <a:spcBef>
                <a:spcPts val="550"/>
              </a:spcBef>
              <a:buChar char="•"/>
              <a:tabLst>
                <a:tab pos="303530" algn="l"/>
                <a:tab pos="381635" algn="l"/>
              </a:tabLst>
            </a:pPr>
            <a:r>
              <a:rPr sz="2700" dirty="0">
                <a:latin typeface="Arial"/>
                <a:cs typeface="Arial"/>
              </a:rPr>
              <a:t>	</a:t>
            </a:r>
            <a:r>
              <a:rPr sz="2700" dirty="0">
                <a:latin typeface="Carlito"/>
                <a:cs typeface="Carlito"/>
              </a:rPr>
              <a:t>They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can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nominal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attributes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whereas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most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of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common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machine </a:t>
            </a:r>
            <a:r>
              <a:rPr sz="2700" dirty="0">
                <a:latin typeface="Carlito"/>
                <a:cs typeface="Carlito"/>
              </a:rPr>
              <a:t>learning</a:t>
            </a:r>
            <a:r>
              <a:rPr sz="2700" spc="-5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algorithms</a:t>
            </a:r>
            <a:r>
              <a:rPr sz="2700" spc="-4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cannot.</a:t>
            </a:r>
            <a:endParaRPr sz="2700" dirty="0">
              <a:latin typeface="Carlito"/>
              <a:cs typeface="Carlito"/>
            </a:endParaRPr>
          </a:p>
          <a:p>
            <a:pPr marL="303530" indent="-290830">
              <a:lnSpc>
                <a:spcPts val="3130"/>
              </a:lnSpc>
              <a:buFont typeface="Arial"/>
              <a:buChar char="•"/>
              <a:tabLst>
                <a:tab pos="303530" algn="l"/>
              </a:tabLst>
            </a:pPr>
            <a:r>
              <a:rPr sz="2700" spc="-20" dirty="0">
                <a:latin typeface="Carlito"/>
                <a:cs typeface="Carlito"/>
              </a:rPr>
              <a:t>However,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it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required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transform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numeric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attributes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nominal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in</a:t>
            </a:r>
            <a:r>
              <a:rPr sz="2700" spc="35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ID3.</a:t>
            </a:r>
            <a:endParaRPr sz="2700" dirty="0">
              <a:latin typeface="Carlito"/>
              <a:cs typeface="Carlito"/>
            </a:endParaRPr>
          </a:p>
          <a:p>
            <a:pPr marL="303530" indent="-290830">
              <a:lnSpc>
                <a:spcPts val="3155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Besides,</a:t>
            </a:r>
            <a:r>
              <a:rPr sz="27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its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evolved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version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exists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which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can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handle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nominal</a:t>
            </a:r>
            <a:r>
              <a:rPr sz="27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spc="-10" dirty="0">
                <a:solidFill>
                  <a:srgbClr val="FF0000"/>
                </a:solidFill>
                <a:latin typeface="Carlito"/>
                <a:cs typeface="Carlito"/>
              </a:rPr>
              <a:t>data.</a:t>
            </a:r>
            <a:endParaRPr sz="2700" dirty="0">
              <a:latin typeface="Carlito"/>
              <a:cs typeface="Carlito"/>
            </a:endParaRPr>
          </a:p>
          <a:p>
            <a:pPr marL="303530" marR="958215" indent="-291465">
              <a:lnSpc>
                <a:spcPts val="2610"/>
              </a:lnSpc>
              <a:spcBef>
                <a:spcPts val="570"/>
              </a:spcBef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Even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though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decision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tree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algorithms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are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powerful,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they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have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long </a:t>
            </a:r>
            <a:r>
              <a:rPr sz="2700" dirty="0">
                <a:latin typeface="Carlito"/>
                <a:cs typeface="Carlito"/>
              </a:rPr>
              <a:t>training</a:t>
            </a:r>
            <a:r>
              <a:rPr sz="2700" spc="-7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time.</a:t>
            </a:r>
            <a:endParaRPr sz="2700" dirty="0">
              <a:latin typeface="Carlito"/>
              <a:cs typeface="Carlito"/>
            </a:endParaRPr>
          </a:p>
          <a:p>
            <a:pPr marL="303530" indent="-290830">
              <a:lnSpc>
                <a:spcPts val="3130"/>
              </a:lnSpc>
              <a:buFont typeface="Arial"/>
              <a:buChar char="•"/>
              <a:tabLst>
                <a:tab pos="303530" algn="l"/>
              </a:tabLst>
            </a:pPr>
            <a:r>
              <a:rPr sz="2700" dirty="0">
                <a:latin typeface="Carlito"/>
                <a:cs typeface="Carlito"/>
              </a:rPr>
              <a:t>On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other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hand,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they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tend</a:t>
            </a:r>
            <a:r>
              <a:rPr sz="2700" spc="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to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fall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35" dirty="0">
                <a:latin typeface="Carlito"/>
                <a:cs typeface="Carlito"/>
              </a:rPr>
              <a:t>over-</a:t>
            </a:r>
            <a:r>
              <a:rPr sz="2700" spc="-10" dirty="0">
                <a:latin typeface="Carlito"/>
                <a:cs typeface="Carlito"/>
              </a:rPr>
              <a:t>fitting.</a:t>
            </a:r>
            <a:endParaRPr sz="2700" dirty="0">
              <a:latin typeface="Carlito"/>
              <a:cs typeface="Carlito"/>
            </a:endParaRPr>
          </a:p>
          <a:p>
            <a:pPr marL="303530" marR="283210" indent="-291465">
              <a:lnSpc>
                <a:spcPts val="2610"/>
              </a:lnSpc>
              <a:spcBef>
                <a:spcPts val="565"/>
              </a:spcBef>
              <a:buChar char="•"/>
              <a:tabLst>
                <a:tab pos="303530" algn="l"/>
                <a:tab pos="381635" algn="l"/>
              </a:tabLst>
            </a:pP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Besides,</a:t>
            </a:r>
            <a:r>
              <a:rPr sz="27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they</a:t>
            </a:r>
            <a:r>
              <a:rPr sz="27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have</a:t>
            </a:r>
            <a:r>
              <a:rPr sz="27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evolved</a:t>
            </a:r>
            <a:r>
              <a:rPr sz="27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versions</a:t>
            </a:r>
            <a:r>
              <a:rPr sz="27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FF0000"/>
                </a:solidFill>
                <a:latin typeface="Carlito"/>
                <a:cs typeface="Carlito"/>
              </a:rPr>
              <a:t>named </a:t>
            </a:r>
            <a:r>
              <a:rPr sz="27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2"/>
              </a:rPr>
              <a:t>random</a:t>
            </a:r>
            <a:r>
              <a:rPr sz="27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7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  <a:hlinkClick r:id="rId2"/>
              </a:rPr>
              <a:t>forests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which</a:t>
            </a:r>
            <a:r>
              <a:rPr sz="2700" u="none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spc="-20" dirty="0">
                <a:solidFill>
                  <a:srgbClr val="FF0000"/>
                </a:solidFill>
                <a:latin typeface="Carlito"/>
                <a:cs typeface="Carlito"/>
              </a:rPr>
              <a:t>tend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not</a:t>
            </a:r>
            <a:r>
              <a:rPr sz="2700" u="none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fall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spc="-35" dirty="0">
                <a:solidFill>
                  <a:srgbClr val="FF0000"/>
                </a:solidFill>
                <a:latin typeface="Carlito"/>
                <a:cs typeface="Carlito"/>
              </a:rPr>
              <a:t>over-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fitting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issue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700" u="none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have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shorter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dirty="0">
                <a:solidFill>
                  <a:srgbClr val="FF0000"/>
                </a:solidFill>
                <a:latin typeface="Carlito"/>
                <a:cs typeface="Carlito"/>
              </a:rPr>
              <a:t>training</a:t>
            </a:r>
            <a:r>
              <a:rPr sz="2700" u="none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700" u="none" spc="-10" dirty="0">
                <a:solidFill>
                  <a:srgbClr val="FF0000"/>
                </a:solidFill>
                <a:latin typeface="Carlito"/>
                <a:cs typeface="Carlito"/>
              </a:rPr>
              <a:t>times.</a:t>
            </a:r>
            <a:endParaRPr sz="27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38159" y="1992133"/>
          <a:ext cx="2331719" cy="3349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965"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b="1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b="1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b="1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b="1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212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122" y="488806"/>
            <a:ext cx="8128634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Example:</a:t>
            </a:r>
            <a:r>
              <a:rPr sz="240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spc="-25" dirty="0">
                <a:solidFill>
                  <a:srgbClr val="263138"/>
                </a:solidFill>
                <a:latin typeface="Times New Roman"/>
                <a:cs typeface="Times New Roman"/>
              </a:rPr>
              <a:t>Now,</a:t>
            </a:r>
            <a:r>
              <a:rPr sz="2400" b="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let</a:t>
            </a:r>
            <a:r>
              <a:rPr sz="2400" b="0" spc="-4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us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draw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b="0" spc="-4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Decision</a:t>
            </a:r>
            <a:r>
              <a:rPr sz="2400" b="0" spc="-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Tree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for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following</a:t>
            </a:r>
            <a:r>
              <a:rPr sz="2400" b="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263138"/>
                </a:solidFill>
                <a:latin typeface="Times New Roman"/>
                <a:cs typeface="Times New Roman"/>
              </a:rPr>
              <a:t>data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using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Information</a:t>
            </a:r>
            <a:r>
              <a:rPr sz="2400" b="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263138"/>
                </a:solidFill>
                <a:latin typeface="Times New Roman"/>
                <a:cs typeface="Times New Roman"/>
              </a:rPr>
              <a:t>gain.</a:t>
            </a:r>
            <a:r>
              <a:rPr sz="2400" b="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Training</a:t>
            </a:r>
            <a:r>
              <a:rPr sz="24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set:</a:t>
            </a:r>
            <a:r>
              <a:rPr sz="24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3</a:t>
            </a:r>
            <a:r>
              <a:rPr sz="240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features</a:t>
            </a:r>
            <a:r>
              <a:rPr sz="240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-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2</a:t>
            </a:r>
            <a:r>
              <a:rPr sz="24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classes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299" y="1952621"/>
            <a:ext cx="7058497" cy="307822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954000" cy="6858000"/>
          </a:xfrm>
          <a:custGeom>
            <a:avLst/>
            <a:gdLst/>
            <a:ahLst/>
            <a:cxnLst/>
            <a:rect l="l" t="t" r="r" b="b"/>
            <a:pathLst>
              <a:path w="12954000" h="6858000">
                <a:moveTo>
                  <a:pt x="12953999" y="6857985"/>
                </a:moveTo>
                <a:lnTo>
                  <a:pt x="0" y="6857985"/>
                </a:lnTo>
                <a:lnTo>
                  <a:pt x="0" y="0"/>
                </a:lnTo>
                <a:lnTo>
                  <a:pt x="12953999" y="0"/>
                </a:lnTo>
                <a:lnTo>
                  <a:pt x="12953999" y="6857985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399" y="609598"/>
            <a:ext cx="12401550" cy="3695700"/>
            <a:chOff x="152399" y="609598"/>
            <a:chExt cx="12401550" cy="3695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609598"/>
              <a:ext cx="6329362" cy="36766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86" y="628648"/>
              <a:ext cx="6076387" cy="3676642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8124" y="4920719"/>
          <a:ext cx="12008485" cy="1626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 gridSpan="2">
                  <a:txBody>
                    <a:bodyPr/>
                    <a:lstStyle/>
                    <a:p>
                      <a:pPr>
                        <a:lnSpc>
                          <a:spcPts val="2785"/>
                        </a:lnSpc>
                      </a:pP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above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images,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see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gain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maximum</a:t>
                      </a:r>
                      <a:r>
                        <a:rPr sz="2400" spc="114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make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split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EFEFE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Y.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So,</a:t>
                      </a:r>
                      <a:r>
                        <a:rPr sz="2400" spc="2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root</a:t>
                      </a:r>
                      <a:r>
                        <a:rPr sz="2400" spc="2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node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best-suited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400" spc="2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sz="2400" spc="1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Y.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Now</a:t>
                      </a:r>
                      <a:r>
                        <a:rPr sz="2400" spc="2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we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see</a:t>
                      </a:r>
                      <a:r>
                        <a:rPr sz="2400" spc="19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2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while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T w="57150">
                      <a:solidFill>
                        <a:srgbClr val="EFEFEF"/>
                      </a:solidFill>
                      <a:prstDash val="solid"/>
                    </a:lnT>
                    <a:lnB w="57150">
                      <a:solidFill>
                        <a:srgbClr val="EFEFE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splitting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2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dataset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feature</a:t>
                      </a:r>
                      <a:r>
                        <a:rPr sz="2400" spc="13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Y,</a:t>
                      </a:r>
                      <a:r>
                        <a:rPr sz="2400" spc="2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2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r>
                        <a:rPr sz="2400" spc="2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pure</a:t>
                      </a:r>
                      <a:r>
                        <a:rPr sz="2400" spc="2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subset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target</a:t>
                      </a:r>
                      <a:r>
                        <a:rPr sz="2400" spc="2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variable.</a:t>
                      </a:r>
                      <a:r>
                        <a:rPr sz="2400" spc="2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2400" spc="2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T w="57150">
                      <a:solidFill>
                        <a:srgbClr val="EFEFEF"/>
                      </a:solidFill>
                      <a:prstDash val="solid"/>
                    </a:lnT>
                    <a:lnB w="57150">
                      <a:solidFill>
                        <a:srgbClr val="EFEFE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ts val="2875"/>
                        </a:lnSpc>
                        <a:spcBef>
                          <a:spcPts val="120"/>
                        </a:spcBef>
                      </a:pP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don’t</a:t>
                      </a: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sz="2400" spc="-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400" spc="-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further</a:t>
                      </a:r>
                      <a:r>
                        <a:rPr sz="2400" spc="-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split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dataset.</a:t>
                      </a:r>
                      <a:r>
                        <a:rPr sz="2400" spc="-6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tree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400" spc="-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above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dataset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would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look</a:t>
                      </a:r>
                      <a:r>
                        <a:rPr sz="2400" spc="-15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2400" spc="-2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solidFill>
                            <a:srgbClr val="263138"/>
                          </a:solidFill>
                          <a:latin typeface="Times New Roman"/>
                          <a:cs typeface="Times New Roman"/>
                        </a:rPr>
                        <a:t>this: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T w="57150">
                      <a:solidFill>
                        <a:srgbClr val="EFEFE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EFEFE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42715">
              <a:lnSpc>
                <a:spcPct val="100000"/>
              </a:lnSpc>
              <a:spcBef>
                <a:spcPts val="110"/>
              </a:spcBef>
            </a:pPr>
            <a:r>
              <a:rPr dirty="0"/>
              <a:t>Gini</a:t>
            </a:r>
            <a:r>
              <a:rPr spc="-30" dirty="0"/>
              <a:t> </a:t>
            </a:r>
            <a:r>
              <a:rPr dirty="0"/>
              <a:t>Index</a:t>
            </a:r>
            <a:r>
              <a:rPr spc="-20" dirty="0"/>
              <a:t> </a:t>
            </a:r>
            <a:r>
              <a:rPr dirty="0"/>
              <a:t>in</a:t>
            </a:r>
            <a:r>
              <a:rPr spc="-165" dirty="0"/>
              <a:t> </a:t>
            </a:r>
            <a:r>
              <a:rPr spc="-10" dirty="0"/>
              <a:t>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802" y="1265501"/>
            <a:ext cx="11414760" cy="387540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99085" marR="27940" indent="-287020">
              <a:lnSpc>
                <a:spcPts val="2840"/>
              </a:lnSpc>
              <a:spcBef>
                <a:spcPts val="785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Gini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Index,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also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spc="50" dirty="0">
                <a:solidFill>
                  <a:srgbClr val="282828"/>
                </a:solidFill>
                <a:latin typeface="Georgia"/>
                <a:cs typeface="Georgia"/>
              </a:rPr>
              <a:t>known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as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Gini</a:t>
            </a:r>
            <a:r>
              <a:rPr sz="2950" spc="-1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impurity,</a:t>
            </a:r>
            <a:r>
              <a:rPr sz="2950" spc="-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b="1" spc="135" dirty="0">
                <a:solidFill>
                  <a:srgbClr val="282828"/>
                </a:solidFill>
                <a:latin typeface="Times New Roman"/>
                <a:cs typeface="Times New Roman"/>
              </a:rPr>
              <a:t>calculates</a:t>
            </a:r>
            <a:r>
              <a:rPr sz="2950" b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55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950" b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40" dirty="0">
                <a:solidFill>
                  <a:srgbClr val="282828"/>
                </a:solidFill>
                <a:latin typeface="Times New Roman"/>
                <a:cs typeface="Times New Roman"/>
              </a:rPr>
              <a:t>amount</a:t>
            </a:r>
            <a:r>
              <a:rPr sz="2950" b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10" dirty="0">
                <a:solidFill>
                  <a:srgbClr val="282828"/>
                </a:solidFill>
                <a:latin typeface="Times New Roman"/>
                <a:cs typeface="Times New Roman"/>
              </a:rPr>
              <a:t>of probability</a:t>
            </a:r>
            <a:r>
              <a:rPr sz="2950" b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35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85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40" dirty="0">
                <a:solidFill>
                  <a:srgbClr val="282828"/>
                </a:solidFill>
                <a:latin typeface="Times New Roman"/>
                <a:cs typeface="Times New Roman"/>
              </a:rPr>
              <a:t>specific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05" dirty="0">
                <a:solidFill>
                  <a:srgbClr val="282828"/>
                </a:solidFill>
                <a:latin typeface="Times New Roman"/>
                <a:cs typeface="Times New Roman"/>
              </a:rPr>
              <a:t>feature</a:t>
            </a:r>
            <a:r>
              <a:rPr sz="2950" b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85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45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14" dirty="0">
                <a:solidFill>
                  <a:srgbClr val="282828"/>
                </a:solidFill>
                <a:latin typeface="Times New Roman"/>
                <a:cs typeface="Times New Roman"/>
              </a:rPr>
              <a:t>classified</a:t>
            </a:r>
            <a:r>
              <a:rPr sz="2950" b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14" dirty="0">
                <a:solidFill>
                  <a:srgbClr val="282828"/>
                </a:solidFill>
                <a:latin typeface="Times New Roman"/>
                <a:cs typeface="Times New Roman"/>
              </a:rPr>
              <a:t>incorrectly </a:t>
            </a:r>
            <a:r>
              <a:rPr sz="2950" b="1" spc="175" dirty="0">
                <a:solidFill>
                  <a:srgbClr val="282828"/>
                </a:solidFill>
                <a:latin typeface="Times New Roman"/>
                <a:cs typeface="Times New Roman"/>
              </a:rPr>
              <a:t>when</a:t>
            </a:r>
            <a:r>
              <a:rPr sz="2950" b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155" dirty="0">
                <a:solidFill>
                  <a:srgbClr val="282828"/>
                </a:solidFill>
                <a:latin typeface="Times New Roman"/>
                <a:cs typeface="Times New Roman"/>
              </a:rPr>
              <a:t>selected</a:t>
            </a:r>
            <a:r>
              <a:rPr sz="2950" b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spc="80" dirty="0">
                <a:solidFill>
                  <a:srgbClr val="282828"/>
                </a:solidFill>
                <a:latin typeface="Times New Roman"/>
                <a:cs typeface="Times New Roman"/>
              </a:rPr>
              <a:t>randomly.</a:t>
            </a:r>
            <a:endParaRPr sz="295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284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</a:tabLst>
            </a:pPr>
            <a:r>
              <a:rPr sz="2950" b="1" i="1" dirty="0">
                <a:solidFill>
                  <a:srgbClr val="282828"/>
                </a:solidFill>
                <a:latin typeface="Times New Roman"/>
                <a:cs typeface="Times New Roman"/>
              </a:rPr>
              <a:t>Gini</a:t>
            </a:r>
            <a:r>
              <a:rPr sz="295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30" dirty="0">
                <a:solidFill>
                  <a:srgbClr val="282828"/>
                </a:solidFill>
                <a:latin typeface="Times New Roman"/>
                <a:cs typeface="Times New Roman"/>
              </a:rPr>
              <a:t>index</a:t>
            </a:r>
            <a:r>
              <a:rPr sz="2950" b="1" i="1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25" dirty="0">
                <a:solidFill>
                  <a:srgbClr val="282828"/>
                </a:solidFill>
                <a:latin typeface="Times New Roman"/>
                <a:cs typeface="Times New Roman"/>
              </a:rPr>
              <a:t>varies</a:t>
            </a:r>
            <a:r>
              <a:rPr sz="295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35" dirty="0">
                <a:solidFill>
                  <a:srgbClr val="282828"/>
                </a:solidFill>
                <a:latin typeface="Times New Roman"/>
                <a:cs typeface="Times New Roman"/>
              </a:rPr>
              <a:t>between</a:t>
            </a:r>
            <a:r>
              <a:rPr sz="2950" b="1" i="1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00" dirty="0">
                <a:solidFill>
                  <a:srgbClr val="282828"/>
                </a:solidFill>
                <a:latin typeface="Times New Roman"/>
                <a:cs typeface="Times New Roman"/>
              </a:rPr>
              <a:t>values</a:t>
            </a:r>
            <a:r>
              <a:rPr sz="295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30" dirty="0">
                <a:solidFill>
                  <a:srgbClr val="282828"/>
                </a:solidFill>
                <a:latin typeface="Times New Roman"/>
                <a:cs typeface="Times New Roman"/>
              </a:rPr>
              <a:t>0</a:t>
            </a:r>
            <a:r>
              <a:rPr sz="2950" b="1" i="1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65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295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b="1" i="1" spc="125" dirty="0">
                <a:solidFill>
                  <a:srgbClr val="282828"/>
                </a:solidFill>
                <a:latin typeface="Times New Roman"/>
                <a:cs typeface="Times New Roman"/>
              </a:rPr>
              <a:t>1</a:t>
            </a:r>
            <a:r>
              <a:rPr sz="2950" i="1" spc="125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where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0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35" dirty="0">
                <a:solidFill>
                  <a:srgbClr val="282828"/>
                </a:solidFill>
                <a:latin typeface="Times New Roman"/>
                <a:cs typeface="Times New Roman"/>
              </a:rPr>
              <a:t>expresses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 the </a:t>
            </a:r>
            <a:r>
              <a:rPr sz="2950" i="1" spc="90" dirty="0">
                <a:solidFill>
                  <a:srgbClr val="282828"/>
                </a:solidFill>
                <a:latin typeface="Times New Roman"/>
                <a:cs typeface="Times New Roman"/>
              </a:rPr>
              <a:t>purity</a:t>
            </a:r>
            <a:r>
              <a:rPr sz="2950" i="1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classification,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i.e.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All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950" i="1" spc="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elements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belong</a:t>
            </a:r>
            <a:r>
              <a:rPr sz="2950" i="1" spc="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55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55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20" dirty="0">
                <a:solidFill>
                  <a:srgbClr val="282828"/>
                </a:solidFill>
                <a:latin typeface="Times New Roman"/>
                <a:cs typeface="Times New Roman"/>
              </a:rPr>
              <a:t>specified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5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2950" i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or </a:t>
            </a:r>
            <a:r>
              <a:rPr sz="2950" i="1" spc="50" dirty="0">
                <a:solidFill>
                  <a:srgbClr val="282828"/>
                </a:solidFill>
                <a:latin typeface="Times New Roman"/>
                <a:cs typeface="Times New Roman"/>
              </a:rPr>
              <a:t>only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one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5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exists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there.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125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1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indicates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70" dirty="0">
                <a:solidFill>
                  <a:srgbClr val="282828"/>
                </a:solidFill>
                <a:latin typeface="Times New Roman"/>
                <a:cs typeface="Times New Roman"/>
              </a:rPr>
              <a:t>random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70" dirty="0">
                <a:solidFill>
                  <a:srgbClr val="282828"/>
                </a:solidFill>
                <a:latin typeface="Times New Roman"/>
                <a:cs typeface="Times New Roman"/>
              </a:rPr>
              <a:t>distribution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25" dirty="0">
                <a:solidFill>
                  <a:srgbClr val="282828"/>
                </a:solidFill>
                <a:latin typeface="Times New Roman"/>
                <a:cs typeface="Times New Roman"/>
              </a:rPr>
              <a:t>of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elements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50" dirty="0">
                <a:solidFill>
                  <a:srgbClr val="282828"/>
                </a:solidFill>
                <a:latin typeface="Times New Roman"/>
                <a:cs typeface="Times New Roman"/>
              </a:rPr>
              <a:t>across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various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35" dirty="0">
                <a:solidFill>
                  <a:srgbClr val="282828"/>
                </a:solidFill>
                <a:latin typeface="Times New Roman"/>
                <a:cs typeface="Times New Roman"/>
              </a:rPr>
              <a:t>classes.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value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70" dirty="0">
                <a:solidFill>
                  <a:srgbClr val="282828"/>
                </a:solidFill>
                <a:latin typeface="Times New Roman"/>
                <a:cs typeface="Times New Roman"/>
              </a:rPr>
              <a:t>0.5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950" i="1" spc="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Gini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65" dirty="0">
                <a:solidFill>
                  <a:srgbClr val="282828"/>
                </a:solidFill>
                <a:latin typeface="Times New Roman"/>
                <a:cs typeface="Times New Roman"/>
              </a:rPr>
              <a:t>Index</a:t>
            </a:r>
            <a:r>
              <a:rPr sz="2950" i="1" spc="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shows </a:t>
            </a:r>
            <a:r>
              <a:rPr sz="2950" i="1" spc="114" dirty="0">
                <a:solidFill>
                  <a:srgbClr val="282828"/>
                </a:solidFill>
                <a:latin typeface="Times New Roman"/>
                <a:cs typeface="Times New Roman"/>
              </a:rPr>
              <a:t>an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equal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spc="70" dirty="0">
                <a:solidFill>
                  <a:srgbClr val="282828"/>
                </a:solidFill>
                <a:latin typeface="Times New Roman"/>
                <a:cs typeface="Times New Roman"/>
              </a:rPr>
              <a:t>distribution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elements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over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950" i="1" dirty="0">
                <a:solidFill>
                  <a:srgbClr val="282828"/>
                </a:solidFill>
                <a:latin typeface="Times New Roman"/>
                <a:cs typeface="Times New Roman"/>
              </a:rPr>
              <a:t>some</a:t>
            </a:r>
            <a:r>
              <a:rPr sz="2950" i="1" spc="-10" dirty="0">
                <a:solidFill>
                  <a:srgbClr val="282828"/>
                </a:solidFill>
                <a:latin typeface="Times New Roman"/>
                <a:cs typeface="Times New Roman"/>
              </a:rPr>
              <a:t> classes.</a:t>
            </a:r>
            <a:endParaRPr sz="2950">
              <a:latin typeface="Times New Roman"/>
              <a:cs typeface="Times New Roman"/>
            </a:endParaRPr>
          </a:p>
          <a:p>
            <a:pPr marL="299085" marR="809625" indent="-287020">
              <a:lnSpc>
                <a:spcPts val="284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</a:tabLst>
            </a:pP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While</a:t>
            </a:r>
            <a:r>
              <a:rPr sz="2950" spc="12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designing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the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decision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tree,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the</a:t>
            </a:r>
            <a:r>
              <a:rPr sz="2950" spc="140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features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possessing</a:t>
            </a:r>
            <a:r>
              <a:rPr sz="2950" spc="13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spc="-25" dirty="0">
                <a:solidFill>
                  <a:srgbClr val="282828"/>
                </a:solidFill>
                <a:latin typeface="Georgia"/>
                <a:cs typeface="Georgia"/>
              </a:rPr>
              <a:t>the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least</a:t>
            </a:r>
            <a:r>
              <a:rPr sz="2950" spc="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value </a:t>
            </a:r>
            <a:r>
              <a:rPr sz="2950" spc="50" dirty="0">
                <a:solidFill>
                  <a:srgbClr val="282828"/>
                </a:solidFill>
                <a:latin typeface="Georgia"/>
                <a:cs typeface="Georgia"/>
              </a:rPr>
              <a:t>of</a:t>
            </a:r>
            <a:r>
              <a:rPr sz="2950" spc="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the</a:t>
            </a:r>
            <a:r>
              <a:rPr sz="2950" spc="10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Gini Index</a:t>
            </a:r>
            <a:r>
              <a:rPr sz="2950" spc="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would</a:t>
            </a:r>
            <a:r>
              <a:rPr sz="2950" spc="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dirty="0">
                <a:solidFill>
                  <a:srgbClr val="282828"/>
                </a:solidFill>
                <a:latin typeface="Georgia"/>
                <a:cs typeface="Georgia"/>
              </a:rPr>
              <a:t>get</a:t>
            </a:r>
            <a:r>
              <a:rPr sz="2950" spc="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950" spc="-10" dirty="0">
                <a:solidFill>
                  <a:srgbClr val="282828"/>
                </a:solidFill>
                <a:latin typeface="Georgia"/>
                <a:cs typeface="Georgia"/>
              </a:rPr>
              <a:t>preferred.</a:t>
            </a:r>
            <a:endParaRPr sz="29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718" y="1844831"/>
            <a:ext cx="9029774" cy="23762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025" y="146857"/>
            <a:ext cx="11148060" cy="667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0"/>
              </a:spcBef>
              <a:tabLst>
                <a:tab pos="731520" algn="l"/>
                <a:tab pos="1724025" algn="l"/>
                <a:tab pos="2071370" algn="l"/>
                <a:tab pos="2350135" algn="l"/>
                <a:tab pos="3271520" algn="l"/>
                <a:tab pos="3652520" algn="l"/>
                <a:tab pos="4810760" algn="l"/>
                <a:tab pos="5479415" algn="l"/>
                <a:tab pos="6249670" algn="l"/>
                <a:tab pos="6529070" algn="l"/>
                <a:tab pos="7841615" algn="l"/>
                <a:tab pos="8832215" algn="l"/>
                <a:tab pos="9939020" algn="l"/>
                <a:tab pos="10845165" algn="l"/>
              </a:tabLst>
            </a:pPr>
            <a:r>
              <a:rPr sz="2400" b="1" spc="-2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263138"/>
                </a:solidFill>
                <a:latin typeface="Times New Roman"/>
                <a:cs typeface="Times New Roman"/>
              </a:rPr>
              <a:t>Index: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metric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measure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how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often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randomly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chosen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element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would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be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incorrectly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identified.</a:t>
            </a:r>
            <a:endParaRPr sz="2400">
              <a:latin typeface="Times New Roman"/>
              <a:cs typeface="Times New Roman"/>
            </a:endParaRPr>
          </a:p>
          <a:p>
            <a:pPr marL="697865" indent="-412115">
              <a:lnSpc>
                <a:spcPct val="100000"/>
              </a:lnSpc>
              <a:spcBef>
                <a:spcPts val="800"/>
              </a:spcBef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It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means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attribute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with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lower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should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be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preferred.</a:t>
            </a:r>
            <a:endParaRPr sz="2400">
              <a:latin typeface="Times New Roman"/>
              <a:cs typeface="Times New Roman"/>
            </a:endParaRPr>
          </a:p>
          <a:p>
            <a:pPr marL="697865" indent="-412115">
              <a:lnSpc>
                <a:spcPct val="100000"/>
              </a:lnSpc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Sklearn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supports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“Gini”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criteria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for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by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default,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it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takes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“gini”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  <a:p>
            <a:pPr marL="697865" indent="-412115">
              <a:lnSpc>
                <a:spcPct val="100000"/>
              </a:lnSpc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Formula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calculation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given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below.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800"/>
              </a:spcBef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400" spc="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measure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inequality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or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impurity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distribution,</a:t>
            </a:r>
            <a:r>
              <a:rPr sz="2400" spc="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commonly</a:t>
            </a:r>
            <a:r>
              <a:rPr sz="2400" spc="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used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</a:t>
            </a:r>
            <a:r>
              <a:rPr sz="2400" spc="28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decision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trees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other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machine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learning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algorithms.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It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ranges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from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0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to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1,</a:t>
            </a:r>
            <a:r>
              <a:rPr sz="2400" spc="29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where</a:t>
            </a:r>
            <a:r>
              <a:rPr sz="2400" spc="30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63138"/>
                </a:solidFill>
                <a:latin typeface="Times New Roman"/>
                <a:cs typeface="Times New Roman"/>
              </a:rPr>
              <a:t>0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represents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perfect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equality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(all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values</a:t>
            </a:r>
            <a:r>
              <a:rPr sz="2400" spc="4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are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same)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4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1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represents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perfect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inequality</a:t>
            </a:r>
            <a:r>
              <a:rPr sz="2400" spc="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(all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values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are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different).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00"/>
              </a:spcBef>
            </a:pP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Some</a:t>
            </a:r>
            <a:r>
              <a:rPr sz="2400" b="1" spc="-6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additional</a:t>
            </a:r>
            <a:r>
              <a:rPr sz="2400" b="1" spc="-5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features</a:t>
            </a:r>
            <a:r>
              <a:rPr sz="2400" b="1" spc="-6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b="1" spc="-5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characteristics</a:t>
            </a:r>
            <a:r>
              <a:rPr sz="2400" b="1" spc="-6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b="1" spc="-5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b="1" spc="-6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b="1" spc="-5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b="1" spc="-5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263138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95325" marR="5715" indent="-410209" algn="just">
              <a:lnSpc>
                <a:spcPct val="100000"/>
              </a:lnSpc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It</a:t>
            </a:r>
            <a:r>
              <a:rPr sz="2400" spc="1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calculated</a:t>
            </a:r>
            <a:r>
              <a:rPr sz="2400" spc="15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by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summing</a:t>
            </a:r>
            <a:r>
              <a:rPr sz="2400" spc="15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squared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probabilities</a:t>
            </a:r>
            <a:r>
              <a:rPr sz="2400" spc="15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each</a:t>
            </a:r>
            <a:r>
              <a:rPr sz="2400" spc="15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outcome</a:t>
            </a:r>
            <a:r>
              <a:rPr sz="2400" spc="14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</a:t>
            </a:r>
            <a:r>
              <a:rPr sz="2400" spc="15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spc="-50" dirty="0">
                <a:solidFill>
                  <a:srgbClr val="263138"/>
                </a:solidFill>
                <a:latin typeface="Times New Roman"/>
                <a:cs typeface="Times New Roman"/>
              </a:rPr>
              <a:t>a 	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distribution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subtracting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result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from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695325" marR="22225" indent="-410209" algn="just">
              <a:lnSpc>
                <a:spcPct val="100000"/>
              </a:lnSpc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34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lower</a:t>
            </a:r>
            <a:r>
              <a:rPr sz="2400" spc="47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indicates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47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more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homogeneous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or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pure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distribution,</a:t>
            </a:r>
            <a:r>
              <a:rPr sz="2400" spc="47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while</a:t>
            </a:r>
            <a:r>
              <a:rPr sz="2400" spc="47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63138"/>
                </a:solidFill>
                <a:latin typeface="Times New Roman"/>
                <a:cs typeface="Times New Roman"/>
              </a:rPr>
              <a:t>a 	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higher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indicates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more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heterogeneous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impure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distribution.</a:t>
            </a:r>
            <a:endParaRPr sz="2400">
              <a:latin typeface="Times New Roman"/>
              <a:cs typeface="Times New Roman"/>
            </a:endParaRPr>
          </a:p>
          <a:p>
            <a:pPr marL="695325" marR="6350" indent="-410209" algn="just">
              <a:lnSpc>
                <a:spcPct val="100000"/>
              </a:lnSpc>
              <a:buFont typeface="Arial"/>
              <a:buChar char="●"/>
              <a:tabLst>
                <a:tab pos="697865" algn="l"/>
              </a:tabLst>
            </a:pP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decision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trees,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Gini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Index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used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to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evaluate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quality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400" spc="35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split</a:t>
            </a:r>
            <a:r>
              <a:rPr sz="2400" spc="40" dirty="0">
                <a:solidFill>
                  <a:srgbClr val="263138"/>
                </a:solidFill>
                <a:latin typeface="Times New Roman"/>
                <a:cs typeface="Times New Roman"/>
              </a:rPr>
              <a:t>  </a:t>
            </a:r>
            <a:r>
              <a:rPr sz="2400" spc="-25" dirty="0">
                <a:solidFill>
                  <a:srgbClr val="263138"/>
                </a:solidFill>
                <a:latin typeface="Times New Roman"/>
                <a:cs typeface="Times New Roman"/>
              </a:rPr>
              <a:t>by 	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measuring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difference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between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impurity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parent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node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and</a:t>
            </a:r>
            <a:r>
              <a:rPr sz="2400" spc="18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18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weighted 	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impurity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child</a:t>
            </a:r>
            <a:r>
              <a:rPr sz="2400" spc="-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Times New Roman"/>
                <a:cs typeface="Times New Roman"/>
              </a:rPr>
              <a:t>nodes.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638" y="1133882"/>
            <a:ext cx="11243310" cy="254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640" algn="l"/>
              </a:tabLst>
            </a:pPr>
            <a:r>
              <a:rPr sz="3200" b="1" i="1" spc="75" dirty="0">
                <a:solidFill>
                  <a:srgbClr val="282828"/>
                </a:solidFill>
                <a:latin typeface="Times New Roman"/>
                <a:cs typeface="Times New Roman"/>
              </a:rPr>
              <a:t>Classification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8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70" dirty="0">
                <a:solidFill>
                  <a:srgbClr val="282828"/>
                </a:solidFill>
                <a:latin typeface="Times New Roman"/>
                <a:cs typeface="Times New Roman"/>
              </a:rPr>
              <a:t>Regression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282828"/>
                </a:solidFill>
                <a:latin typeface="Times New Roman"/>
                <a:cs typeface="Times New Roman"/>
              </a:rPr>
              <a:t>Tree</a:t>
            </a:r>
            <a:r>
              <a:rPr sz="3200" b="1" i="1" spc="-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heavy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  <a:hlinkClick r:id="rId2"/>
              </a:rPr>
              <a:t>(CART)</a:t>
            </a:r>
            <a:r>
              <a:rPr sz="3200" b="1" i="1" u="heavy" spc="-9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3200" b="1" i="1" u="heavy" spc="13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  <a:hlinkClick r:id="rId2"/>
              </a:rPr>
              <a:t>algorithm</a:t>
            </a:r>
            <a:r>
              <a:rPr sz="3200" b="1" i="1" u="none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10" dirty="0">
                <a:solidFill>
                  <a:srgbClr val="282828"/>
                </a:solidFill>
                <a:latin typeface="Times New Roman"/>
                <a:cs typeface="Times New Roman"/>
              </a:rPr>
              <a:t>deploys </a:t>
            </a:r>
            <a:r>
              <a:rPr sz="3200" b="1" i="1" u="none" spc="114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b="1" i="1" u="none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50" dirty="0">
                <a:solidFill>
                  <a:srgbClr val="282828"/>
                </a:solidFill>
                <a:latin typeface="Times New Roman"/>
                <a:cs typeface="Times New Roman"/>
              </a:rPr>
              <a:t>method</a:t>
            </a:r>
            <a:r>
              <a:rPr sz="3200" b="1" i="1" u="none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3200" b="1" i="1" u="none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14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b="1" i="1" u="none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dirty="0">
                <a:solidFill>
                  <a:srgbClr val="282828"/>
                </a:solidFill>
                <a:latin typeface="Times New Roman"/>
                <a:cs typeface="Times New Roman"/>
              </a:rPr>
              <a:t>Gini</a:t>
            </a:r>
            <a:r>
              <a:rPr sz="3200" b="1" i="1" u="none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90" dirty="0">
                <a:solidFill>
                  <a:srgbClr val="282828"/>
                </a:solidFill>
                <a:latin typeface="Times New Roman"/>
                <a:cs typeface="Times New Roman"/>
              </a:rPr>
              <a:t>Index</a:t>
            </a:r>
            <a:r>
              <a:rPr sz="3200" b="1" i="1" u="none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4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b="1" i="1" u="none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30" dirty="0">
                <a:solidFill>
                  <a:srgbClr val="282828"/>
                </a:solidFill>
                <a:latin typeface="Times New Roman"/>
                <a:cs typeface="Times New Roman"/>
              </a:rPr>
              <a:t>originate</a:t>
            </a:r>
            <a:r>
              <a:rPr sz="3200" b="1" i="1" u="none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80" dirty="0">
                <a:solidFill>
                  <a:srgbClr val="282828"/>
                </a:solidFill>
                <a:latin typeface="Times New Roman"/>
                <a:cs typeface="Times New Roman"/>
              </a:rPr>
              <a:t>binary</a:t>
            </a:r>
            <a:r>
              <a:rPr sz="3200" b="1" i="1" u="none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u="none" spc="125" dirty="0">
                <a:solidFill>
                  <a:srgbClr val="282828"/>
                </a:solidFill>
                <a:latin typeface="Times New Roman"/>
                <a:cs typeface="Times New Roman"/>
              </a:rPr>
              <a:t>splits.</a:t>
            </a:r>
            <a:endParaRPr sz="3200" dirty="0">
              <a:latin typeface="Times New Roman"/>
              <a:cs typeface="Times New Roman"/>
            </a:endParaRPr>
          </a:p>
          <a:p>
            <a:pPr marL="294640" marR="711835" indent="-28194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solidFill>
                  <a:srgbClr val="282828"/>
                </a:solidFill>
                <a:latin typeface="Georgia"/>
                <a:cs typeface="Georgia"/>
              </a:rPr>
              <a:t>In</a:t>
            </a:r>
            <a:r>
              <a:rPr sz="3200" spc="-2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282828"/>
                </a:solidFill>
                <a:latin typeface="Georgia"/>
                <a:cs typeface="Georgia"/>
              </a:rPr>
              <a:t>addition,</a:t>
            </a:r>
            <a:r>
              <a:rPr sz="3200" spc="-25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3200" b="1" i="1" spc="105" dirty="0">
                <a:solidFill>
                  <a:srgbClr val="282828"/>
                </a:solidFill>
                <a:latin typeface="Times New Roman"/>
                <a:cs typeface="Times New Roman"/>
              </a:rPr>
              <a:t>decision</a:t>
            </a:r>
            <a:r>
              <a:rPr sz="3200" b="1" i="1" spc="-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10" dirty="0">
                <a:solidFill>
                  <a:srgbClr val="282828"/>
                </a:solidFill>
                <a:latin typeface="Times New Roman"/>
                <a:cs typeface="Times New Roman"/>
              </a:rPr>
              <a:t>tree</a:t>
            </a:r>
            <a:r>
              <a:rPr sz="3200" b="1" i="1" spc="-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30" dirty="0">
                <a:solidFill>
                  <a:srgbClr val="282828"/>
                </a:solidFill>
                <a:latin typeface="Times New Roman"/>
                <a:cs typeface="Times New Roman"/>
              </a:rPr>
              <a:t>algorithms</a:t>
            </a:r>
            <a:r>
              <a:rPr sz="3200" b="1" i="1" spc="-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30" dirty="0">
                <a:solidFill>
                  <a:srgbClr val="282828"/>
                </a:solidFill>
                <a:latin typeface="Times New Roman"/>
                <a:cs typeface="Times New Roman"/>
              </a:rPr>
              <a:t>exploit</a:t>
            </a:r>
            <a:r>
              <a:rPr sz="3200" b="1" i="1" spc="-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05" dirty="0">
                <a:solidFill>
                  <a:srgbClr val="282828"/>
                </a:solidFill>
                <a:latin typeface="Times New Roman"/>
                <a:cs typeface="Times New Roman"/>
              </a:rPr>
              <a:t>Information </a:t>
            </a:r>
            <a:r>
              <a:rPr sz="3200" b="1" i="1" spc="55" dirty="0">
                <a:solidFill>
                  <a:srgbClr val="282828"/>
                </a:solidFill>
                <a:latin typeface="Times New Roman"/>
                <a:cs typeface="Times New Roman"/>
              </a:rPr>
              <a:t>Gain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4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55" dirty="0">
                <a:solidFill>
                  <a:srgbClr val="282828"/>
                </a:solidFill>
                <a:latin typeface="Times New Roman"/>
                <a:cs typeface="Times New Roman"/>
              </a:rPr>
              <a:t>divide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204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20" dirty="0">
                <a:solidFill>
                  <a:srgbClr val="282828"/>
                </a:solidFill>
                <a:latin typeface="Times New Roman"/>
                <a:cs typeface="Times New Roman"/>
              </a:rPr>
              <a:t>node</a:t>
            </a:r>
            <a:r>
              <a:rPr sz="3200" b="1" i="1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8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282828"/>
                </a:solidFill>
                <a:latin typeface="Times New Roman"/>
                <a:cs typeface="Times New Roman"/>
              </a:rPr>
              <a:t>Gini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90" dirty="0">
                <a:solidFill>
                  <a:srgbClr val="282828"/>
                </a:solidFill>
                <a:latin typeface="Times New Roman"/>
                <a:cs typeface="Times New Roman"/>
              </a:rPr>
              <a:t>Index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55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3200" b="1" i="1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95" dirty="0">
                <a:solidFill>
                  <a:srgbClr val="282828"/>
                </a:solidFill>
                <a:latin typeface="Times New Roman"/>
                <a:cs typeface="Times New Roman"/>
              </a:rPr>
              <a:t>Entropy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05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200" b="1" i="1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90" dirty="0">
                <a:solidFill>
                  <a:srgbClr val="282828"/>
                </a:solidFill>
                <a:latin typeface="Times New Roman"/>
                <a:cs typeface="Times New Roman"/>
              </a:rPr>
              <a:t>the </a:t>
            </a:r>
            <a:r>
              <a:rPr sz="3200" b="1" i="1" spc="145" dirty="0">
                <a:solidFill>
                  <a:srgbClr val="282828"/>
                </a:solidFill>
                <a:latin typeface="Times New Roman"/>
                <a:cs typeface="Times New Roman"/>
              </a:rPr>
              <a:t>passageway</a:t>
            </a:r>
            <a:r>
              <a:rPr sz="3200" b="1" i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4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45" dirty="0">
                <a:solidFill>
                  <a:srgbClr val="282828"/>
                </a:solidFill>
                <a:latin typeface="Times New Roman"/>
                <a:cs typeface="Times New Roman"/>
              </a:rPr>
              <a:t>weigh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14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b="1" i="1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114" dirty="0">
                <a:solidFill>
                  <a:srgbClr val="282828"/>
                </a:solidFill>
                <a:latin typeface="Times New Roman"/>
                <a:cs typeface="Times New Roman"/>
              </a:rPr>
              <a:t>Information</a:t>
            </a:r>
            <a:r>
              <a:rPr sz="3200" b="1" i="1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i="1" spc="80" dirty="0">
                <a:solidFill>
                  <a:srgbClr val="282828"/>
                </a:solidFill>
                <a:latin typeface="Times New Roman"/>
                <a:cs typeface="Times New Roman"/>
              </a:rPr>
              <a:t>Gain.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939" y="212387"/>
            <a:ext cx="11920220" cy="6350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655" algn="ctr">
              <a:spcBef>
                <a:spcPts val="580"/>
              </a:spcBef>
            </a:pPr>
            <a:r>
              <a:rPr sz="2500" b="1" spc="-25" dirty="0">
                <a:solidFill>
                  <a:srgbClr val="FF0000"/>
                </a:solidFill>
                <a:latin typeface="Carlito"/>
                <a:cs typeface="Carlito"/>
              </a:rPr>
              <a:t>NON-PARAMETRIC</a:t>
            </a:r>
            <a:r>
              <a:rPr sz="2500" b="1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500" b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MAKING</a:t>
            </a:r>
            <a:endParaRPr sz="2500">
              <a:latin typeface="Carlito"/>
              <a:cs typeface="Carlito"/>
            </a:endParaRPr>
          </a:p>
          <a:p>
            <a:pPr marL="12700" marR="5080" algn="just">
              <a:spcBef>
                <a:spcPts val="480"/>
              </a:spcBef>
            </a:pPr>
            <a:r>
              <a:rPr sz="2500" dirty="0">
                <a:latin typeface="Carlito"/>
                <a:cs typeface="Carlito"/>
              </a:rPr>
              <a:t>In</a:t>
            </a:r>
            <a:r>
              <a:rPr sz="2500" spc="-10" dirty="0">
                <a:latin typeface="Carlito"/>
                <a:cs typeface="Carlito"/>
              </a:rPr>
              <a:t> parametric </a:t>
            </a:r>
            <a:r>
              <a:rPr sz="2500" dirty="0">
                <a:latin typeface="Carlito"/>
                <a:cs typeface="Carlito"/>
              </a:rPr>
              <a:t>decision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making,</a:t>
            </a:r>
            <a:r>
              <a:rPr sz="2500" spc="-1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Only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the</a:t>
            </a:r>
            <a:r>
              <a:rPr sz="2500" spc="-10" dirty="0">
                <a:latin typeface="Carlito"/>
                <a:cs typeface="Carlito"/>
              </a:rPr>
              <a:t> parameters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of</a:t>
            </a:r>
            <a:r>
              <a:rPr sz="2500" spc="-1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the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densities,</a:t>
            </a:r>
            <a:r>
              <a:rPr sz="2500" spc="-1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such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as</a:t>
            </a:r>
            <a:r>
              <a:rPr sz="2500" spc="-1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their</a:t>
            </a:r>
            <a:r>
              <a:rPr sz="2500" spc="-1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means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spc="-25" dirty="0">
                <a:latin typeface="Carlito"/>
                <a:cs typeface="Carlito"/>
              </a:rPr>
              <a:t>or </a:t>
            </a:r>
            <a:r>
              <a:rPr sz="2500" dirty="0">
                <a:latin typeface="Carlito"/>
                <a:cs typeface="Carlito"/>
              </a:rPr>
              <a:t>variances had to be</a:t>
            </a:r>
            <a:r>
              <a:rPr sz="2500" spc="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estimated from the data</a:t>
            </a:r>
            <a:r>
              <a:rPr sz="2500" spc="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before using them to</a:t>
            </a:r>
            <a:r>
              <a:rPr sz="2500" spc="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estimate probabilities </a:t>
            </a:r>
            <a:r>
              <a:rPr sz="2500" spc="-25" dirty="0">
                <a:latin typeface="Carlito"/>
                <a:cs typeface="Carlito"/>
              </a:rPr>
              <a:t>of </a:t>
            </a:r>
            <a:r>
              <a:rPr sz="2500" dirty="0">
                <a:latin typeface="Carlito"/>
                <a:cs typeface="Carlito"/>
              </a:rPr>
              <a:t>class</a:t>
            </a:r>
            <a:r>
              <a:rPr sz="2500" spc="-7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membership.</a:t>
            </a:r>
            <a:endParaRPr sz="2500">
              <a:latin typeface="Carlito"/>
              <a:cs typeface="Carlito"/>
            </a:endParaRPr>
          </a:p>
          <a:p>
            <a:pPr marL="12700" marR="27305">
              <a:lnSpc>
                <a:spcPct val="108000"/>
              </a:lnSpc>
              <a:spcBef>
                <a:spcPts val="240"/>
              </a:spcBef>
            </a:pPr>
            <a:r>
              <a:rPr sz="2500" dirty="0">
                <a:latin typeface="Carlito"/>
                <a:cs typeface="Carlito"/>
              </a:rPr>
              <a:t>In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Nonparametric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approach,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distribution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of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data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is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not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defined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by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a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finite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set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of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parameters </a:t>
            </a:r>
            <a:r>
              <a:rPr sz="2500" dirty="0">
                <a:latin typeface="Carlito"/>
                <a:cs typeface="Carlito"/>
              </a:rPr>
              <a:t>Nonparametric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model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does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not</a:t>
            </a:r>
            <a:r>
              <a:rPr sz="2500" spc="24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take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a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predetermined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form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but</a:t>
            </a:r>
            <a:r>
              <a:rPr sz="2500" spc="24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the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model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is</a:t>
            </a:r>
            <a:r>
              <a:rPr sz="2500" spc="24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constructed </a:t>
            </a:r>
            <a:r>
              <a:rPr sz="2500" dirty="0">
                <a:latin typeface="Carlito"/>
                <a:cs typeface="Carlito"/>
              </a:rPr>
              <a:t>according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to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information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derived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from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the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data.</a:t>
            </a:r>
            <a:endParaRPr sz="2500">
              <a:latin typeface="Carlito"/>
              <a:cs typeface="Carlito"/>
            </a:endParaRPr>
          </a:p>
          <a:p>
            <a:pPr marL="12700" marR="18415">
              <a:spcBef>
                <a:spcPts val="480"/>
              </a:spcBef>
              <a:tabLst>
                <a:tab pos="905510" algn="l"/>
                <a:tab pos="1959610" algn="l"/>
                <a:tab pos="2662555" algn="l"/>
                <a:tab pos="3806190" algn="l"/>
                <a:tab pos="4369435" algn="l"/>
                <a:tab pos="5415915" algn="l"/>
                <a:tab pos="5996940" algn="l"/>
                <a:tab pos="6393180" algn="l"/>
                <a:tab pos="7463155" algn="l"/>
                <a:tab pos="8875395" algn="l"/>
                <a:tab pos="9591040" algn="l"/>
                <a:tab pos="10711180" algn="l"/>
              </a:tabLst>
            </a:pPr>
            <a:r>
              <a:rPr sz="2500" spc="-10" dirty="0">
                <a:latin typeface="Carlito"/>
                <a:cs typeface="Carlito"/>
              </a:rPr>
              <a:t>These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10" dirty="0">
                <a:latin typeface="Carlito"/>
                <a:cs typeface="Carlito"/>
              </a:rPr>
              <a:t>classify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20" dirty="0">
                <a:latin typeface="Carlito"/>
                <a:cs typeface="Carlito"/>
              </a:rPr>
              <a:t>data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10" dirty="0">
                <a:latin typeface="Carlito"/>
                <a:cs typeface="Carlito"/>
              </a:rPr>
              <a:t>without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25" dirty="0">
                <a:latin typeface="Carlito"/>
                <a:cs typeface="Carlito"/>
              </a:rPr>
              <a:t>the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10" dirty="0">
                <a:latin typeface="Carlito"/>
                <a:cs typeface="Carlito"/>
              </a:rPr>
              <a:t>explicit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25" dirty="0">
                <a:latin typeface="Carlito"/>
                <a:cs typeface="Carlito"/>
              </a:rPr>
              <a:t>use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25" dirty="0">
                <a:latin typeface="Carlito"/>
                <a:cs typeface="Carlito"/>
              </a:rPr>
              <a:t>of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10" dirty="0">
                <a:latin typeface="Carlito"/>
                <a:cs typeface="Carlito"/>
              </a:rPr>
              <a:t>density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10" dirty="0">
                <a:latin typeface="Carlito"/>
                <a:cs typeface="Carlito"/>
              </a:rPr>
              <a:t>functions,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spc="-20" dirty="0">
                <a:latin typeface="Carlito"/>
                <a:cs typeface="Carlito"/>
              </a:rPr>
              <a:t>uses</a:t>
            </a:r>
            <a:r>
              <a:rPr sz="2500" dirty="0"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neighbor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techniques</a:t>
            </a:r>
            <a:r>
              <a:rPr sz="2500" b="1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500" b="1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discriminant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functions.</a:t>
            </a:r>
            <a:endParaRPr sz="2500">
              <a:latin typeface="Carlito"/>
              <a:cs typeface="Carlito"/>
            </a:endParaRPr>
          </a:p>
          <a:p>
            <a:pPr marL="469265">
              <a:spcBef>
                <a:spcPts val="480"/>
              </a:spcBef>
            </a:pPr>
            <a:r>
              <a:rPr sz="2500" spc="-10" dirty="0">
                <a:latin typeface="Carlito"/>
                <a:cs typeface="Carlito"/>
              </a:rPr>
              <a:t>Histograms,</a:t>
            </a:r>
            <a:r>
              <a:rPr sz="2500" spc="-60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Scatterplots</a:t>
            </a:r>
            <a:r>
              <a:rPr sz="2500" spc="-6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or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spc="-30" dirty="0">
                <a:latin typeface="Carlito"/>
                <a:cs typeface="Carlito"/>
              </a:rPr>
              <a:t>Tables</a:t>
            </a:r>
            <a:r>
              <a:rPr sz="2500" spc="-6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of</a:t>
            </a:r>
            <a:r>
              <a:rPr sz="2500" spc="-55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data</a:t>
            </a:r>
            <a:endParaRPr sz="2500">
              <a:latin typeface="Carlito"/>
              <a:cs typeface="Carlito"/>
            </a:endParaRPr>
          </a:p>
          <a:p>
            <a:pPr marL="12700" marR="14604">
              <a:spcBef>
                <a:spcPts val="480"/>
              </a:spcBef>
              <a:tabLst>
                <a:tab pos="2158365" algn="l"/>
                <a:tab pos="3794125" algn="l"/>
                <a:tab pos="4409440" algn="l"/>
                <a:tab pos="4897120" algn="l"/>
                <a:tab pos="5681345" algn="l"/>
                <a:tab pos="6433820" algn="l"/>
                <a:tab pos="7745730" algn="l"/>
                <a:tab pos="9568180" algn="l"/>
                <a:tab pos="10222865" algn="l"/>
                <a:tab pos="11425555" algn="l"/>
              </a:tabLst>
            </a:pP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Nonparametric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procedures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25" dirty="0">
                <a:solidFill>
                  <a:srgbClr val="FF0000"/>
                </a:solidFill>
                <a:latin typeface="Carlito"/>
                <a:cs typeface="Carlito"/>
              </a:rPr>
              <a:t>can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25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20" dirty="0">
                <a:solidFill>
                  <a:srgbClr val="FF0000"/>
                </a:solidFill>
                <a:latin typeface="Carlito"/>
                <a:cs typeface="Carlito"/>
              </a:rPr>
              <a:t>used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20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arbitrary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distributions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25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without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500" b="1" spc="-35" dirty="0">
                <a:solidFill>
                  <a:srgbClr val="FF0000"/>
                </a:solidFill>
                <a:latin typeface="Carlito"/>
                <a:cs typeface="Carlito"/>
              </a:rPr>
              <a:t>any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assumption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about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forms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dirty="0">
                <a:solidFill>
                  <a:srgbClr val="FF0000"/>
                </a:solidFill>
                <a:latin typeface="Carlito"/>
                <a:cs typeface="Carlito"/>
              </a:rPr>
              <a:t>underlying</a:t>
            </a:r>
            <a:r>
              <a:rPr sz="25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densities</a:t>
            </a:r>
            <a:endParaRPr sz="2500">
              <a:latin typeface="Carlito"/>
              <a:cs typeface="Carlito"/>
            </a:endParaRPr>
          </a:p>
          <a:p>
            <a:pPr marL="469265" marR="5716270" indent="-457200">
              <a:lnSpc>
                <a:spcPct val="115999"/>
              </a:lnSpc>
            </a:pPr>
            <a:r>
              <a:rPr sz="2500" dirty="0">
                <a:latin typeface="Carlito"/>
                <a:cs typeface="Carlito"/>
              </a:rPr>
              <a:t>There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are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two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types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of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nonparametric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methods: Parzen</a:t>
            </a:r>
            <a:r>
              <a:rPr sz="2500" spc="-12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windows</a:t>
            </a:r>
            <a:endParaRPr sz="2500">
              <a:latin typeface="Carlito"/>
              <a:cs typeface="Carlito"/>
            </a:endParaRPr>
          </a:p>
          <a:p>
            <a:pPr marL="469265">
              <a:spcBef>
                <a:spcPts val="480"/>
              </a:spcBef>
            </a:pPr>
            <a:r>
              <a:rPr sz="2500" spc="-10" dirty="0">
                <a:latin typeface="Carlito"/>
                <a:cs typeface="Carlito"/>
              </a:rPr>
              <a:t>Nearest</a:t>
            </a:r>
            <a:r>
              <a:rPr sz="2500" spc="-10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Neighbors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250" y="130413"/>
            <a:ext cx="12059285" cy="637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Similarity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Dissimilarity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140"/>
              </a:spcBef>
            </a:pP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Distance</a:t>
            </a:r>
            <a:r>
              <a:rPr sz="2800" b="1" spc="-6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are</a:t>
            </a:r>
            <a:r>
              <a:rPr sz="2800" b="1" spc="-6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used</a:t>
            </a:r>
            <a:r>
              <a:rPr sz="2800" b="1" spc="-6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to</a:t>
            </a:r>
            <a:r>
              <a:rPr sz="2800" b="1" spc="-5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measure</a:t>
            </a:r>
            <a:r>
              <a:rPr sz="2800" b="1" spc="-6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A04400"/>
                </a:solidFill>
                <a:latin typeface="Times New Roman"/>
                <a:cs typeface="Times New Roman"/>
              </a:rPr>
              <a:t>similarity</a:t>
            </a:r>
            <a:endParaRPr sz="2800">
              <a:latin typeface="Times New Roman"/>
              <a:cs typeface="Times New Roman"/>
            </a:endParaRPr>
          </a:p>
          <a:p>
            <a:pPr marL="12700" marR="6350" indent="342265">
              <a:lnSpc>
                <a:spcPct val="94800"/>
              </a:lnSpc>
              <a:spcBef>
                <a:spcPts val="320"/>
              </a:spcBef>
              <a:buChar char="•"/>
              <a:tabLst>
                <a:tab pos="354965" algn="l"/>
                <a:tab pos="1397000" algn="l"/>
                <a:tab pos="1837055" algn="l"/>
                <a:tab pos="3343275" algn="l"/>
                <a:tab pos="4808855" algn="l"/>
                <a:tab pos="5385435" algn="l"/>
                <a:tab pos="6750684" algn="l"/>
                <a:tab pos="7170420" algn="l"/>
                <a:tab pos="8361045" algn="l"/>
                <a:tab pos="9294495" algn="l"/>
                <a:tab pos="10424795" algn="l"/>
              </a:tabLst>
            </a:pP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There</a:t>
            </a:r>
            <a:r>
              <a:rPr sz="2800" b="1" spc="-7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are</a:t>
            </a:r>
            <a:r>
              <a:rPr sz="2800" b="1" spc="-7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many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ways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to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measure</a:t>
            </a:r>
            <a:r>
              <a:rPr sz="2800" b="1" spc="-7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the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distances</a:t>
            </a:r>
            <a:r>
              <a:rPr sz="2800" b="1" spc="-70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between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04400"/>
                </a:solidFill>
                <a:latin typeface="Times New Roman"/>
                <a:cs typeface="Times New Roman"/>
              </a:rPr>
              <a:t>two</a:t>
            </a:r>
            <a:r>
              <a:rPr sz="2800" b="1" spc="-65" dirty="0">
                <a:solidFill>
                  <a:srgbClr val="A044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A04400"/>
                </a:solidFill>
                <a:latin typeface="Times New Roman"/>
                <a:cs typeface="Times New Roman"/>
              </a:rPr>
              <a:t>instances </a:t>
            </a:r>
            <a:r>
              <a:rPr sz="2800" spc="-10" dirty="0">
                <a:latin typeface="Times New Roman"/>
                <a:cs typeface="Times New Roman"/>
              </a:rPr>
              <a:t>Distance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similarity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measures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essential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solving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many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pattern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recognition </a:t>
            </a:r>
            <a:r>
              <a:rPr sz="2800" dirty="0">
                <a:latin typeface="Times New Roman"/>
                <a:cs typeface="Times New Roman"/>
              </a:rPr>
              <a:t>problems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such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classification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clustering.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Various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distance/similarity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measures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available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literature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distributions.</a:t>
            </a:r>
            <a:endParaRPr sz="2800">
              <a:latin typeface="Times New Roman"/>
              <a:cs typeface="Times New Roman"/>
            </a:endParaRPr>
          </a:p>
          <a:p>
            <a:pPr marL="12700">
              <a:spcBef>
                <a:spcPts val="145"/>
              </a:spcBef>
            </a:pP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names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suggest,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similarity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measures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how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close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distributions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are.</a:t>
            </a:r>
            <a:endParaRPr sz="2800">
              <a:latin typeface="Times New Roman"/>
              <a:cs typeface="Times New Roman"/>
            </a:endParaRPr>
          </a:p>
          <a:p>
            <a:pPr>
              <a:spcBef>
                <a:spcPts val="81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6034">
              <a:lnSpc>
                <a:spcPts val="3020"/>
              </a:lnSpc>
            </a:pP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algorithms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like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k-</a:t>
            </a:r>
            <a:r>
              <a:rPr sz="2800" dirty="0">
                <a:latin typeface="Times New Roman"/>
                <a:cs typeface="Times New Roman"/>
              </a:rPr>
              <a:t>nearest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neighbor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k-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means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essential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3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measure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points.</a:t>
            </a:r>
            <a:endParaRPr sz="2800">
              <a:latin typeface="Times New Roman"/>
              <a:cs typeface="Times New Roman"/>
            </a:endParaRPr>
          </a:p>
          <a:p>
            <a:pPr marL="354965" indent="-314960"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calculate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nearest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neighbor.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15595">
              <a:lnSpc>
                <a:spcPts val="3020"/>
              </a:lnSpc>
              <a:spcBef>
                <a:spcPts val="53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K-</a:t>
            </a:r>
            <a:r>
              <a:rPr sz="2800" dirty="0">
                <a:latin typeface="Times New Roman"/>
                <a:cs typeface="Times New Roman"/>
              </a:rPr>
              <a:t>Means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group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into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clusters </a:t>
            </a:r>
            <a:r>
              <a:rPr sz="2800" dirty="0">
                <a:latin typeface="Times New Roman"/>
                <a:cs typeface="Times New Roman"/>
              </a:rPr>
              <a:t>based on </a:t>
            </a:r>
            <a:r>
              <a:rPr sz="2800" spc="-10" dirty="0">
                <a:latin typeface="Times New Roman"/>
                <a:cs typeface="Times New Roman"/>
              </a:rPr>
              <a:t>similarity.</a:t>
            </a:r>
            <a:endParaRPr sz="2800">
              <a:latin typeface="Times New Roman"/>
              <a:cs typeface="Times New Roman"/>
            </a:endParaRPr>
          </a:p>
          <a:p>
            <a:pPr marL="354965" marR="14604" indent="-315595">
              <a:lnSpc>
                <a:spcPts val="3020"/>
              </a:lnSpc>
              <a:spcBef>
                <a:spcPts val="484"/>
              </a:spcBef>
              <a:buChar char="•"/>
              <a:tabLst>
                <a:tab pos="354965" algn="l"/>
                <a:tab pos="715645" algn="l"/>
                <a:tab pos="1096010" algn="l"/>
                <a:tab pos="1870710" algn="l"/>
                <a:tab pos="2290445" algn="l"/>
                <a:tab pos="3420110" algn="l"/>
                <a:tab pos="3997325" algn="l"/>
                <a:tab pos="4810760" algn="l"/>
                <a:tab pos="6117590" algn="l"/>
                <a:tab pos="7443470" algn="l"/>
                <a:tab pos="7883525" algn="l"/>
                <a:tab pos="8223884" algn="l"/>
                <a:tab pos="9473565" algn="l"/>
                <a:tab pos="10050780" algn="l"/>
                <a:tab pos="11122025" algn="l"/>
                <a:tab pos="11562080" algn="l"/>
              </a:tabLst>
            </a:pPr>
            <a:r>
              <a:rPr sz="2800" spc="-2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vital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choose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right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distance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measure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impacts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results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our </a:t>
            </a:r>
            <a:r>
              <a:rPr sz="2800" spc="-10" dirty="0">
                <a:latin typeface="Times New Roman"/>
                <a:cs typeface="Times New Roman"/>
              </a:rPr>
              <a:t>algorithm.</a:t>
            </a:r>
            <a:endParaRPr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347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01978"/>
            <a:ext cx="39278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10" dirty="0">
                <a:solidFill>
                  <a:srgbClr val="FF0000"/>
                </a:solidFill>
                <a:latin typeface="Carlito"/>
                <a:cs typeface="Carlito"/>
              </a:rPr>
              <a:t>1)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Euclidean</a:t>
            </a:r>
            <a:r>
              <a:rPr sz="28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949" y="552614"/>
            <a:ext cx="11996420" cy="264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We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most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likely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Euclidean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when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calculating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rows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numerical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values,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such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floating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point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integer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values.</a:t>
            </a:r>
            <a:r>
              <a:rPr sz="2400" spc="270" dirty="0"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2400" b="1" spc="-5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Euclidean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distance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between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two</a:t>
            </a:r>
            <a:r>
              <a:rPr sz="2400" b="1" spc="-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points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Euclidean</a:t>
            </a:r>
            <a:r>
              <a:rPr sz="2400" b="1" spc="-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space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is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defined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as</a:t>
            </a:r>
            <a:r>
              <a:rPr sz="24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length</a:t>
            </a:r>
            <a:r>
              <a:rPr sz="2400" spc="-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of</a:t>
            </a:r>
            <a:r>
              <a:rPr sz="2400" spc="-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line</a:t>
            </a:r>
            <a:r>
              <a:rPr sz="2400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11111"/>
                </a:solidFill>
                <a:latin typeface="Times New Roman"/>
                <a:cs typeface="Times New Roman"/>
              </a:rPr>
              <a:t>segment</a:t>
            </a:r>
            <a:r>
              <a:rPr sz="24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between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two</a:t>
            </a:r>
            <a:r>
              <a:rPr sz="2400" b="1" spc="-4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points.</a:t>
            </a:r>
            <a:endParaRPr sz="2400" dirty="0">
              <a:latin typeface="Times New Roman"/>
              <a:cs typeface="Times New Roman"/>
            </a:endParaRPr>
          </a:p>
          <a:p>
            <a:pPr marL="12700" marR="853440"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If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with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differing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scales,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common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normalize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standardize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numerical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across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prior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calculating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Euclidean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distance.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Otherwise, </a:t>
            </a:r>
            <a:r>
              <a:rPr sz="2400" dirty="0">
                <a:latin typeface="Carlito"/>
                <a:cs typeface="Carlito"/>
              </a:rPr>
              <a:t>columns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large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dominate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measure.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6977" y="3877467"/>
            <a:ext cx="971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65505" algn="l"/>
              </a:tabLst>
            </a:pPr>
            <a:r>
              <a:rPr sz="1600" i="1" spc="-50" dirty="0">
                <a:latin typeface="Carlito"/>
                <a:cs typeface="Carlito"/>
              </a:rPr>
              <a:t>k</a:t>
            </a:r>
            <a:r>
              <a:rPr sz="1600" i="1" dirty="0">
                <a:latin typeface="Carlito"/>
                <a:cs typeface="Carlito"/>
              </a:rPr>
              <a:t>	</a:t>
            </a:r>
            <a:r>
              <a:rPr sz="1600" i="1" spc="-50" dirty="0">
                <a:latin typeface="Carlito"/>
                <a:cs typeface="Carlito"/>
              </a:rPr>
              <a:t>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49" y="3661568"/>
            <a:ext cx="1091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7082790" algn="l"/>
                <a:tab pos="7936230" algn="l"/>
              </a:tabLst>
            </a:pPr>
            <a:r>
              <a:rPr sz="2400" dirty="0">
                <a:latin typeface="Carlito"/>
                <a:cs typeface="Carlito"/>
              </a:rPr>
              <a:t>Where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n</a:t>
            </a:r>
            <a:r>
              <a:rPr sz="2400" i="1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dimensions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(attributes)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i="1" spc="-50" dirty="0">
                <a:latin typeface="Carlito"/>
                <a:cs typeface="Carlito"/>
              </a:rPr>
              <a:t>p</a:t>
            </a:r>
            <a:r>
              <a:rPr sz="2400" i="1" dirty="0">
                <a:latin typeface="Carlito"/>
                <a:cs typeface="Carlito"/>
              </a:rPr>
              <a:t>	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i="1" spc="-50" dirty="0">
                <a:latin typeface="Carlito"/>
                <a:cs typeface="Carlito"/>
              </a:rPr>
              <a:t>q</a:t>
            </a:r>
            <a:r>
              <a:rPr sz="2400" i="1" dirty="0">
                <a:latin typeface="Carlito"/>
                <a:cs typeface="Carlito"/>
              </a:rPr>
              <a:t>	</a:t>
            </a:r>
            <a:r>
              <a:rPr sz="2400" dirty="0">
                <a:latin typeface="Carlito"/>
                <a:cs typeface="Carlito"/>
              </a:rPr>
              <a:t>are,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respectively,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k</a:t>
            </a:r>
            <a:r>
              <a:rPr sz="2400" spc="-37" baseline="31250" dirty="0">
                <a:latin typeface="Carlito"/>
                <a:cs typeface="Carlito"/>
              </a:rPr>
              <a:t>th</a:t>
            </a:r>
            <a:endParaRPr sz="2400" baseline="312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949" y="3966367"/>
            <a:ext cx="7385050" cy="8788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400" spc="-10" dirty="0">
                <a:latin typeface="Carlito"/>
                <a:cs typeface="Carlito"/>
              </a:rPr>
              <a:t>attributes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(components)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objects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p</a:t>
            </a:r>
            <a:r>
              <a:rPr sz="2400" i="1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i="1" spc="-25" dirty="0">
                <a:latin typeface="Carlito"/>
                <a:cs typeface="Carlito"/>
              </a:rPr>
              <a:t>q</a:t>
            </a:r>
            <a:r>
              <a:rPr sz="2400" spc="-25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 marL="12700">
              <a:spcBef>
                <a:spcPts val="480"/>
              </a:spcBef>
            </a:pPr>
            <a:r>
              <a:rPr sz="2400" spc="-10" dirty="0">
                <a:latin typeface="Carlito"/>
                <a:cs typeface="Carlito"/>
              </a:rPr>
              <a:t>Euclidean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known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L2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norm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vector.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6182" y="2896919"/>
            <a:ext cx="3501067" cy="8391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840" y="5033315"/>
            <a:ext cx="2324070" cy="16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2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9" y="260649"/>
            <a:ext cx="12529369" cy="6336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320" y="1065937"/>
            <a:ext cx="114903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positive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rlito"/>
                <a:cs typeface="Carlito"/>
              </a:rPr>
              <a:t>covariance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rlito"/>
                <a:cs typeface="Carlito"/>
              </a:rPr>
              <a:t>indicates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that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price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stock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and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S&amp;P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500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tend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to</a:t>
            </a:r>
            <a:r>
              <a:rPr sz="240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move</a:t>
            </a:r>
            <a:r>
              <a:rPr sz="2400" b="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Carlito"/>
                <a:cs typeface="Carlito"/>
              </a:rPr>
              <a:t>in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rlito"/>
                <a:cs typeface="Carlito"/>
              </a:rPr>
              <a:t>same</a:t>
            </a:r>
            <a:r>
              <a:rPr sz="2400" b="0" spc="-3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rlito"/>
                <a:cs typeface="Carlito"/>
              </a:rPr>
              <a:t>direction.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949" y="359410"/>
            <a:ext cx="11786870" cy="48221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25645">
              <a:lnSpc>
                <a:spcPts val="3030"/>
              </a:lnSpc>
              <a:spcBef>
                <a:spcPts val="140"/>
              </a:spcBef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Manhattan </a:t>
            </a:r>
            <a:r>
              <a:rPr sz="2550" b="1" spc="-10" dirty="0">
                <a:solidFill>
                  <a:srgbClr val="FF0000"/>
                </a:solidFill>
                <a:latin typeface="Carlito"/>
                <a:cs typeface="Carlito"/>
              </a:rPr>
              <a:t>distance:</a:t>
            </a:r>
            <a:endParaRPr sz="2550">
              <a:latin typeface="Carlito"/>
              <a:cs typeface="Carlito"/>
            </a:endParaRPr>
          </a:p>
          <a:p>
            <a:pPr marL="12700" marR="5080">
              <a:lnSpc>
                <a:spcPts val="2490"/>
              </a:lnSpc>
              <a:spcBef>
                <a:spcPts val="530"/>
              </a:spcBef>
            </a:pPr>
            <a:r>
              <a:rPr sz="2550" dirty="0">
                <a:latin typeface="Carlito"/>
                <a:cs typeface="Carlito"/>
              </a:rPr>
              <a:t>Manhattan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distance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metric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which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distance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between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two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points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sum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of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absolute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differences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their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Cartesian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coordinates.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simple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way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saying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it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dirty="0">
                <a:latin typeface="Carlito"/>
                <a:cs typeface="Carlito"/>
              </a:rPr>
              <a:t>total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sum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difference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between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spc="-35" dirty="0">
                <a:latin typeface="Carlito"/>
                <a:cs typeface="Carlito"/>
              </a:rPr>
              <a:t>x-</a:t>
            </a:r>
            <a:r>
              <a:rPr sz="2550" dirty="0">
                <a:latin typeface="Carlito"/>
                <a:cs typeface="Carlito"/>
              </a:rPr>
              <a:t>coordinates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y-</a:t>
            </a:r>
            <a:r>
              <a:rPr sz="2550" spc="-10" dirty="0">
                <a:latin typeface="Carlito"/>
                <a:cs typeface="Carlito"/>
              </a:rPr>
              <a:t>coordinates.</a:t>
            </a:r>
            <a:endParaRPr sz="2550">
              <a:latin typeface="Carlito"/>
              <a:cs typeface="Carlito"/>
            </a:endParaRPr>
          </a:p>
          <a:p>
            <a:pPr marL="12700">
              <a:lnSpc>
                <a:spcPts val="3010"/>
              </a:lnSpc>
            </a:pPr>
            <a:r>
              <a:rPr sz="2550" b="1" dirty="0">
                <a:latin typeface="Carlito"/>
                <a:cs typeface="Carlito"/>
              </a:rPr>
              <a:t>Formula</a:t>
            </a:r>
            <a:r>
              <a:rPr sz="2550" dirty="0">
                <a:latin typeface="Carlito"/>
                <a:cs typeface="Carlito"/>
              </a:rPr>
              <a:t>: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plane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with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p1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at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(x1,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y1)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p2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at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(x2,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y2)</a:t>
            </a:r>
            <a:endParaRPr sz="2550">
              <a:latin typeface="Carlito"/>
              <a:cs typeface="Carlito"/>
            </a:endParaRPr>
          </a:p>
          <a:p>
            <a:pPr>
              <a:spcBef>
                <a:spcPts val="2840"/>
              </a:spcBef>
            </a:pPr>
            <a:endParaRPr sz="2550">
              <a:latin typeface="Carlito"/>
              <a:cs typeface="Carlito"/>
            </a:endParaRPr>
          </a:p>
          <a:p>
            <a:pPr marL="354965" indent="-293370">
              <a:lnSpc>
                <a:spcPts val="3030"/>
              </a:lnSpc>
              <a:buFont typeface="Arial"/>
              <a:buChar char="•"/>
              <a:tabLst>
                <a:tab pos="354965" algn="l"/>
              </a:tabLst>
            </a:pPr>
            <a:r>
              <a:rPr sz="2550" dirty="0">
                <a:latin typeface="Carlito"/>
                <a:cs typeface="Carlito"/>
              </a:rPr>
              <a:t>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Manhattan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distance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related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40" dirty="0">
                <a:latin typeface="Carlito"/>
                <a:cs typeface="Carlito"/>
              </a:rPr>
              <a:t> </a:t>
            </a:r>
            <a:r>
              <a:rPr sz="255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L1</a:t>
            </a:r>
            <a:r>
              <a:rPr sz="255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55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vector</a:t>
            </a:r>
            <a:r>
              <a:rPr sz="255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55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norm</a:t>
            </a:r>
            <a:endParaRPr sz="2550">
              <a:latin typeface="Carlito"/>
              <a:cs typeface="Carlito"/>
            </a:endParaRPr>
          </a:p>
          <a:p>
            <a:pPr marL="354965" indent="-293370">
              <a:lnSpc>
                <a:spcPts val="3030"/>
              </a:lnSpc>
              <a:buFont typeface="Arial"/>
              <a:buChar char="•"/>
              <a:tabLst>
                <a:tab pos="354965" algn="l"/>
                <a:tab pos="4331335" algn="l"/>
              </a:tabLst>
            </a:pPr>
            <a:r>
              <a:rPr sz="2550" dirty="0">
                <a:latin typeface="Carlito"/>
                <a:cs typeface="Carlito"/>
              </a:rPr>
              <a:t>In</a:t>
            </a:r>
            <a:r>
              <a:rPr sz="2550" spc="-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general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ManhattanDistance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=</a:t>
            </a:r>
            <a:r>
              <a:rPr sz="2200" dirty="0">
                <a:latin typeface="Carlito"/>
                <a:cs typeface="Carlito"/>
              </a:rPr>
              <a:t>	for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to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sum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|v1[i]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–</a:t>
            </a:r>
            <a:r>
              <a:rPr sz="2200" spc="-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v2[i]|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3030"/>
              </a:lnSpc>
              <a:spcBef>
                <a:spcPts val="2595"/>
              </a:spcBef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Compute</a:t>
            </a:r>
            <a:r>
              <a:rPr sz="2550" b="1" spc="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Manhattan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Euclidean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spc="-10" dirty="0">
                <a:solidFill>
                  <a:srgbClr val="FF0000"/>
                </a:solidFill>
                <a:latin typeface="Carlito"/>
                <a:cs typeface="Carlito"/>
              </a:rPr>
              <a:t>following</a:t>
            </a:r>
            <a:endParaRPr sz="2550">
              <a:latin typeface="Carlito"/>
              <a:cs typeface="Carlito"/>
            </a:endParaRPr>
          </a:p>
          <a:p>
            <a:pPr marL="354965" indent="-293370">
              <a:lnSpc>
                <a:spcPts val="3005"/>
              </a:lnSpc>
              <a:buFont typeface="Arial"/>
              <a:buChar char="•"/>
              <a:tabLst>
                <a:tab pos="354965" algn="l"/>
              </a:tabLst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D1</a:t>
            </a:r>
            <a:r>
              <a:rPr sz="2550" b="1" spc="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550" b="1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[10,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20,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15,</a:t>
            </a:r>
            <a:r>
              <a:rPr sz="2550" b="1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10,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spc="-25" dirty="0">
                <a:solidFill>
                  <a:srgbClr val="FF0000"/>
                </a:solidFill>
                <a:latin typeface="Carlito"/>
                <a:cs typeface="Carlito"/>
              </a:rPr>
              <a:t>5]</a:t>
            </a:r>
            <a:endParaRPr sz="2550">
              <a:latin typeface="Carlito"/>
              <a:cs typeface="Carlito"/>
            </a:endParaRPr>
          </a:p>
          <a:p>
            <a:pPr marL="354965" indent="-293370">
              <a:lnSpc>
                <a:spcPts val="3030"/>
              </a:lnSpc>
              <a:buFont typeface="Arial"/>
              <a:buChar char="•"/>
              <a:tabLst>
                <a:tab pos="354965" algn="l"/>
              </a:tabLst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D2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[12,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24,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18,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8,</a:t>
            </a:r>
            <a:r>
              <a:rPr sz="2550" b="1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spc="-25" dirty="0">
                <a:solidFill>
                  <a:srgbClr val="FF0000"/>
                </a:solidFill>
                <a:latin typeface="Carlito"/>
                <a:cs typeface="Carlito"/>
              </a:rPr>
              <a:t>7]</a:t>
            </a:r>
            <a:endParaRPr sz="255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0347" y="2304659"/>
            <a:ext cx="3740755" cy="3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48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325" y="272710"/>
            <a:ext cx="10657205" cy="290079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55720">
              <a:spcBef>
                <a:spcPts val="660"/>
              </a:spcBef>
            </a:pPr>
            <a:r>
              <a:rPr sz="2800" b="1" spc="-20" dirty="0">
                <a:solidFill>
                  <a:srgbClr val="FF0000"/>
                </a:solidFill>
                <a:latin typeface="Carlito"/>
                <a:cs typeface="Carlito"/>
              </a:rPr>
              <a:t>Minkowski</a:t>
            </a:r>
            <a:r>
              <a:rPr sz="2800" b="1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endParaRPr sz="2800">
              <a:latin typeface="Carlito"/>
              <a:cs typeface="Carlito"/>
            </a:endParaRPr>
          </a:p>
          <a:p>
            <a:pPr marL="301625" indent="-288925"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It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calculates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distance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two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real-</a:t>
            </a:r>
            <a:r>
              <a:rPr sz="2800" dirty="0">
                <a:latin typeface="Carlito"/>
                <a:cs typeface="Carlito"/>
              </a:rPr>
              <a:t>valued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vectors.</a:t>
            </a:r>
            <a:endParaRPr sz="2800">
              <a:latin typeface="Carlito"/>
              <a:cs typeface="Carlito"/>
            </a:endParaRPr>
          </a:p>
          <a:p>
            <a:pPr marL="302260" marR="508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It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generalization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Euclidean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Manhattan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distance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measures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adds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parameter,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called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“</a:t>
            </a:r>
            <a:r>
              <a:rPr sz="2800" i="1" dirty="0">
                <a:latin typeface="Carlito"/>
                <a:cs typeface="Carlito"/>
              </a:rPr>
              <a:t>order</a:t>
            </a:r>
            <a:r>
              <a:rPr sz="2800" dirty="0">
                <a:latin typeface="Carlito"/>
                <a:cs typeface="Carlito"/>
              </a:rPr>
              <a:t>”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55" dirty="0">
                <a:latin typeface="Carlito"/>
                <a:cs typeface="Carlito"/>
              </a:rPr>
              <a:t> “</a:t>
            </a:r>
            <a:r>
              <a:rPr sz="2800" i="1" spc="-55" dirty="0">
                <a:latin typeface="Carlito"/>
                <a:cs typeface="Carlito"/>
              </a:rPr>
              <a:t>r</a:t>
            </a:r>
            <a:r>
              <a:rPr sz="2800" spc="-55" dirty="0">
                <a:latin typeface="Carlito"/>
                <a:cs typeface="Carlito"/>
              </a:rPr>
              <a:t>“,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allows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different </a:t>
            </a:r>
            <a:r>
              <a:rPr sz="2800" dirty="0">
                <a:latin typeface="Carlito"/>
                <a:cs typeface="Carlito"/>
              </a:rPr>
              <a:t>distance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measures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calculated.</a:t>
            </a:r>
            <a:endParaRPr sz="2800">
              <a:latin typeface="Carlito"/>
              <a:cs typeface="Carlito"/>
            </a:endParaRPr>
          </a:p>
          <a:p>
            <a:pPr marL="301625" indent="-288925"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Minkowski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distance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measure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calculated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follows: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898" y="4975153"/>
            <a:ext cx="9627235" cy="1220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2550" marR="30480" indent="-45085" algn="just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Carlito"/>
                <a:cs typeface="Carlito"/>
              </a:rPr>
              <a:t>Where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r</a:t>
            </a:r>
            <a:r>
              <a:rPr sz="2800" i="1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parameter, </a:t>
            </a:r>
            <a:r>
              <a:rPr sz="2800" i="1" dirty="0">
                <a:latin typeface="Carlito"/>
                <a:cs typeface="Carlito"/>
              </a:rPr>
              <a:t>n</a:t>
            </a:r>
            <a:r>
              <a:rPr sz="2800" i="1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number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dimensions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(attributes)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p</a:t>
            </a:r>
            <a:r>
              <a:rPr sz="2775" i="1" baseline="-31531" dirty="0">
                <a:latin typeface="Carlito"/>
                <a:cs typeface="Carlito"/>
              </a:rPr>
              <a:t>k</a:t>
            </a:r>
            <a:r>
              <a:rPr sz="2775" i="1" spc="232" baseline="-31531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q</a:t>
            </a:r>
            <a:r>
              <a:rPr sz="2775" i="1" baseline="-31531" dirty="0">
                <a:latin typeface="Carlito"/>
                <a:cs typeface="Carlito"/>
              </a:rPr>
              <a:t>k</a:t>
            </a:r>
            <a:r>
              <a:rPr sz="2775" i="1" spc="232" baseline="-31531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respectively,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kth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attributes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(components)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or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objects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i="1" dirty="0">
                <a:latin typeface="Carlito"/>
                <a:cs typeface="Carlito"/>
              </a:rPr>
              <a:t>p</a:t>
            </a:r>
            <a:r>
              <a:rPr sz="2800" i="1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i="1" spc="-25" dirty="0">
                <a:latin typeface="Carlito"/>
                <a:cs typeface="Carlito"/>
              </a:rPr>
              <a:t>q</a:t>
            </a:r>
            <a:r>
              <a:rPr sz="2800" spc="-25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0194" y="3284981"/>
            <a:ext cx="5946362" cy="149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67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849" y="100913"/>
            <a:ext cx="11673205" cy="128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0835" algn="ctr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Cosine</a:t>
            </a: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Similarity</a:t>
            </a:r>
            <a:endParaRPr sz="2800">
              <a:latin typeface="Carlito"/>
              <a:cs typeface="Carlito"/>
            </a:endParaRPr>
          </a:p>
          <a:p>
            <a:pPr marL="12700" marR="5080">
              <a:lnSpc>
                <a:spcPts val="3020"/>
              </a:lnSpc>
              <a:spcBef>
                <a:spcPts val="525"/>
              </a:spcBef>
              <a:tabLst>
                <a:tab pos="1224280" algn="l"/>
                <a:tab pos="2874645" algn="l"/>
                <a:tab pos="3298190" algn="l"/>
                <a:tab pos="3642360" algn="l"/>
                <a:tab pos="4826635" algn="l"/>
                <a:tab pos="6018530" algn="l"/>
                <a:tab pos="6481445" algn="l"/>
                <a:tab pos="8475345" algn="l"/>
                <a:tab pos="9274175" algn="l"/>
                <a:tab pos="10448925" algn="l"/>
                <a:tab pos="11068685" algn="l"/>
              </a:tabLst>
            </a:pP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Cosine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similarity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263138"/>
                </a:solidFill>
                <a:latin typeface="Times New Roman"/>
                <a:cs typeface="Times New Roman"/>
              </a:rPr>
              <a:t>is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50" dirty="0">
                <a:solidFill>
                  <a:srgbClr val="263138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metric,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helpful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263138"/>
                </a:solidFill>
                <a:latin typeface="Times New Roman"/>
                <a:cs typeface="Times New Roman"/>
              </a:rPr>
              <a:t>in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determining,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263138"/>
                </a:solidFill>
                <a:latin typeface="Times New Roman"/>
                <a:cs typeface="Times New Roman"/>
              </a:rPr>
              <a:t>how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similar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263138"/>
                </a:solidFill>
                <a:latin typeface="Times New Roman"/>
                <a:cs typeface="Times New Roman"/>
              </a:rPr>
              <a:t>the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263138"/>
                </a:solidFill>
                <a:latin typeface="Times New Roman"/>
                <a:cs typeface="Times New Roman"/>
              </a:rPr>
              <a:t>data 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objects</a:t>
            </a:r>
            <a:r>
              <a:rPr sz="28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are</a:t>
            </a:r>
            <a:r>
              <a:rPr sz="28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irrespective</a:t>
            </a:r>
            <a:r>
              <a:rPr sz="2800" spc="-3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of</a:t>
            </a:r>
            <a:r>
              <a:rPr sz="28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63138"/>
                </a:solidFill>
                <a:latin typeface="Times New Roman"/>
                <a:cs typeface="Times New Roman"/>
              </a:rPr>
              <a:t>their</a:t>
            </a:r>
            <a:r>
              <a:rPr sz="2800" spc="-2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63138"/>
                </a:solidFill>
                <a:latin typeface="Times New Roman"/>
                <a:cs typeface="Times New Roman"/>
              </a:rPr>
              <a:t>size.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49" y="1374975"/>
            <a:ext cx="6199505" cy="8972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37565" marR="17780" indent="-812800">
              <a:lnSpc>
                <a:spcPts val="3500"/>
              </a:lnSpc>
              <a:spcBef>
                <a:spcPts val="60"/>
              </a:spcBef>
              <a:tabLst>
                <a:tab pos="2963545" algn="l"/>
              </a:tabLst>
            </a:pP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1</a:t>
            </a:r>
            <a:r>
              <a:rPr sz="2775" i="1" spc="330" baseline="-3153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2</a:t>
            </a:r>
            <a:r>
              <a:rPr sz="2775" i="1" spc="330" baseline="-3153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document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vectors,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then </a:t>
            </a:r>
            <a:r>
              <a:rPr sz="2800" dirty="0">
                <a:latin typeface="Times New Roman"/>
                <a:cs typeface="Times New Roman"/>
              </a:rPr>
              <a:t>cos(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1</a:t>
            </a:r>
            <a:r>
              <a:rPr sz="2800" i="1" dirty="0">
                <a:latin typeface="Times New Roman"/>
                <a:cs typeface="Times New Roman"/>
              </a:rPr>
              <a:t>,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2</a:t>
            </a:r>
            <a:r>
              <a:rPr sz="2775" i="1" spc="337" baseline="-3153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	(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1</a:t>
            </a:r>
            <a:r>
              <a:rPr sz="2775" i="1" spc="315" baseline="-3153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∙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/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775" i="1" baseline="-31531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839" y="2264989"/>
            <a:ext cx="7546340" cy="256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spcBef>
                <a:spcPts val="100"/>
              </a:spcBef>
              <a:tabLst>
                <a:tab pos="7073900" algn="l"/>
              </a:tabLst>
            </a:pPr>
            <a:r>
              <a:rPr sz="2800" dirty="0">
                <a:latin typeface="Times New Roman"/>
                <a:cs typeface="Times New Roman"/>
              </a:rPr>
              <a:t>where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∙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indicates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vector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product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</a:t>
            </a:r>
            <a:r>
              <a:rPr sz="2800" i="1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||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  <a:p>
            <a:pPr marL="233679">
              <a:spcBef>
                <a:spcPts val="140"/>
              </a:spcBef>
            </a:pP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cos(</a:t>
            </a:r>
            <a:r>
              <a:rPr sz="2800" b="1" spc="-25" dirty="0">
                <a:solidFill>
                  <a:srgbClr val="FF0000"/>
                </a:solidFill>
                <a:latin typeface="FreeSerif"/>
                <a:cs typeface="FreeSerif"/>
              </a:rPr>
              <a:t>𝑑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1,</a:t>
            </a:r>
            <a:r>
              <a:rPr sz="2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70" dirty="0">
                <a:solidFill>
                  <a:srgbClr val="FF0000"/>
                </a:solidFill>
                <a:latin typeface="FreeSerif"/>
                <a:cs typeface="FreeSerif"/>
              </a:rPr>
              <a:t>𝑑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2)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1: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exactly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same</a:t>
            </a:r>
            <a:endParaRPr sz="2800">
              <a:latin typeface="Times New Roman"/>
              <a:cs typeface="Times New Roman"/>
            </a:endParaRPr>
          </a:p>
          <a:p>
            <a:pPr marL="1973580">
              <a:spcBef>
                <a:spcPts val="14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0: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orthogonal</a:t>
            </a:r>
            <a:endParaRPr sz="2800">
              <a:latin typeface="Times New Roman"/>
              <a:cs typeface="Times New Roman"/>
            </a:endParaRPr>
          </a:p>
          <a:p>
            <a:pPr marL="1973580">
              <a:spcBef>
                <a:spcPts val="14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−1: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exactly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opposite</a:t>
            </a:r>
            <a:endParaRPr sz="2800">
              <a:latin typeface="Times New Roman"/>
              <a:cs typeface="Times New Roman"/>
            </a:endParaRPr>
          </a:p>
          <a:p>
            <a:pPr marL="144780" indent="-114300">
              <a:spcBef>
                <a:spcPts val="200"/>
              </a:spcBef>
              <a:buSzPct val="95833"/>
              <a:buFont typeface="Arial"/>
              <a:buChar char="•"/>
              <a:tabLst>
                <a:tab pos="144780" algn="l"/>
              </a:tabLst>
            </a:pPr>
            <a:r>
              <a:rPr sz="2400" spc="-10" dirty="0">
                <a:latin typeface="Carlito"/>
                <a:cs typeface="Carlito"/>
              </a:rPr>
              <a:t>Example1:</a:t>
            </a:r>
            <a:endParaRPr sz="2400">
              <a:latin typeface="Carlito"/>
              <a:cs typeface="Carlito"/>
            </a:endParaRPr>
          </a:p>
          <a:p>
            <a:pPr marL="601980">
              <a:spcBef>
                <a:spcPts val="190"/>
              </a:spcBef>
              <a:tabLst>
                <a:tab pos="1219835" algn="l"/>
                <a:tab pos="3744595" algn="l"/>
                <a:tab pos="4362450" algn="l"/>
              </a:tabLst>
            </a:pP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baseline="-31250" dirty="0">
                <a:latin typeface="Carlito"/>
                <a:cs typeface="Carlito"/>
              </a:rPr>
              <a:t>1</a:t>
            </a:r>
            <a:r>
              <a:rPr sz="2400" i="1" spc="232" baseline="-31250" dirty="0">
                <a:latin typeface="Carlito"/>
                <a:cs typeface="Carlito"/>
              </a:rPr>
              <a:t> </a:t>
            </a:r>
            <a:r>
              <a:rPr sz="2400" b="1" spc="-60" dirty="0">
                <a:latin typeface="Carlito"/>
                <a:cs typeface="Carlito"/>
              </a:rPr>
              <a:t>=</a:t>
            </a:r>
            <a:r>
              <a:rPr sz="2400" b="1" dirty="0">
                <a:latin typeface="Carlito"/>
                <a:cs typeface="Carlito"/>
              </a:rPr>
              <a:t>	3</a:t>
            </a:r>
            <a:r>
              <a:rPr sz="2400" b="1" spc="-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2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5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2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spc="-50" dirty="0">
                <a:latin typeface="Carlito"/>
                <a:cs typeface="Carlito"/>
              </a:rPr>
              <a:t>;</a:t>
            </a:r>
            <a:r>
              <a:rPr sz="2400" b="1" dirty="0">
                <a:latin typeface="Carlito"/>
                <a:cs typeface="Carlito"/>
              </a:rPr>
              <a:t>	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baseline="-31250" dirty="0">
                <a:latin typeface="Carlito"/>
                <a:cs typeface="Carlito"/>
              </a:rPr>
              <a:t>2</a:t>
            </a:r>
            <a:r>
              <a:rPr sz="2400" i="1" spc="232" baseline="-31250" dirty="0">
                <a:latin typeface="Carlito"/>
                <a:cs typeface="Carlito"/>
              </a:rPr>
              <a:t> </a:t>
            </a:r>
            <a:r>
              <a:rPr sz="2400" b="1" spc="-50" dirty="0">
                <a:latin typeface="Carlito"/>
                <a:cs typeface="Carlito"/>
              </a:rPr>
              <a:t>=</a:t>
            </a:r>
            <a:r>
              <a:rPr sz="2400" b="1" dirty="0">
                <a:latin typeface="Carlito"/>
                <a:cs typeface="Carlito"/>
              </a:rPr>
              <a:t>	1</a:t>
            </a:r>
            <a:r>
              <a:rPr sz="2400" b="1" spc="-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1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spc="-50" dirty="0">
                <a:latin typeface="Carlito"/>
                <a:cs typeface="Carlito"/>
              </a:rPr>
              <a:t>2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581" y="2264988"/>
            <a:ext cx="2633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length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vector </a:t>
            </a:r>
            <a:r>
              <a:rPr sz="2800" i="1" spc="-25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864" y="5048111"/>
            <a:ext cx="602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85775" algn="l"/>
              </a:tabLst>
            </a:pPr>
            <a:r>
              <a:rPr sz="1600" i="1" spc="-50" dirty="0">
                <a:latin typeface="Carlito"/>
                <a:cs typeface="Carlito"/>
              </a:rPr>
              <a:t>1</a:t>
            </a:r>
            <a:r>
              <a:rPr sz="1600" i="1" dirty="0">
                <a:latin typeface="Carlito"/>
                <a:cs typeface="Carlito"/>
              </a:rPr>
              <a:t>	</a:t>
            </a:r>
            <a:r>
              <a:rPr sz="1600" i="1" spc="-5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149" y="4832212"/>
            <a:ext cx="8698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0995" algn="l"/>
                <a:tab pos="1035050" algn="l"/>
              </a:tabLst>
            </a:pPr>
            <a:r>
              <a:rPr sz="2400" i="1" spc="-50" dirty="0">
                <a:latin typeface="Carlito"/>
                <a:cs typeface="Carlito"/>
              </a:rPr>
              <a:t>d</a:t>
            </a:r>
            <a:r>
              <a:rPr sz="2400" i="1" dirty="0">
                <a:latin typeface="Carlito"/>
                <a:cs typeface="Carlito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∙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spc="254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=</a:t>
            </a:r>
            <a:r>
              <a:rPr sz="2400" dirty="0">
                <a:latin typeface="Carlito"/>
                <a:cs typeface="Carlito"/>
              </a:rPr>
              <a:t>	3*1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2*0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0*0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2*1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0*0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0*2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5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077" y="543825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i="1" spc="-5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204" y="5222355"/>
            <a:ext cx="977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7926070" algn="l"/>
              </a:tabLst>
            </a:pPr>
            <a:r>
              <a:rPr sz="2400" dirty="0">
                <a:latin typeface="Carlito"/>
                <a:cs typeface="Carlito"/>
              </a:rPr>
              <a:t>||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spc="3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||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(3*3+2*2+0*0+5*5+0*0+0*0+0*0+2*2+0*0+0*0)</a:t>
            </a:r>
            <a:r>
              <a:rPr sz="2400" b="1" spc="-30" baseline="31250" dirty="0">
                <a:latin typeface="Carlito"/>
                <a:cs typeface="Carlito"/>
              </a:rPr>
              <a:t>0.5</a:t>
            </a:r>
            <a:r>
              <a:rPr sz="2400" b="1" spc="322" baseline="3125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=</a:t>
            </a:r>
            <a:r>
              <a:rPr sz="2400" dirty="0">
                <a:latin typeface="Carlito"/>
                <a:cs typeface="Carlito"/>
              </a:rPr>
              <a:t>	(42)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b="1" baseline="31250" dirty="0">
                <a:latin typeface="Carlito"/>
                <a:cs typeface="Carlito"/>
              </a:rPr>
              <a:t>0.5</a:t>
            </a:r>
            <a:r>
              <a:rPr sz="2400" b="1" spc="240" baseline="31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6.481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087" y="5612498"/>
            <a:ext cx="957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||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spc="3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||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(1*1+0*0+0*0+0*0+0*0+0*0+0*0+1*1+0*0+2*2)</a:t>
            </a:r>
            <a:r>
              <a:rPr sz="2400" spc="-145" dirty="0">
                <a:latin typeface="Carlito"/>
                <a:cs typeface="Carlito"/>
              </a:rPr>
              <a:t> </a:t>
            </a:r>
            <a:r>
              <a:rPr sz="2400" b="1" baseline="31250" dirty="0">
                <a:latin typeface="Carlito"/>
                <a:cs typeface="Carlito"/>
              </a:rPr>
              <a:t>0.5</a:t>
            </a:r>
            <a:r>
              <a:rPr sz="2400" b="1" spc="30" baseline="31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(6)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b="1" baseline="31250" dirty="0">
                <a:latin typeface="Carlito"/>
                <a:cs typeface="Carlito"/>
              </a:rPr>
              <a:t>0.5</a:t>
            </a:r>
            <a:r>
              <a:rPr sz="2400" b="1" spc="307" baseline="31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2.245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318" y="5828399"/>
            <a:ext cx="5322570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2775">
              <a:lnSpc>
                <a:spcPts val="1645"/>
              </a:lnSpc>
              <a:spcBef>
                <a:spcPts val="100"/>
              </a:spcBef>
            </a:pPr>
            <a:r>
              <a:rPr sz="1600" i="1" spc="-5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  <a:p>
            <a:pPr marL="38100">
              <a:lnSpc>
                <a:spcPts val="2605"/>
              </a:lnSpc>
            </a:pPr>
            <a:r>
              <a:rPr sz="2400" dirty="0">
                <a:latin typeface="Carlito"/>
                <a:cs typeface="Carlito"/>
              </a:rPr>
              <a:t>cos(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baseline="-31250" dirty="0">
                <a:latin typeface="Carlito"/>
                <a:cs typeface="Carlito"/>
              </a:rPr>
              <a:t>1</a:t>
            </a:r>
            <a:r>
              <a:rPr sz="2400" i="1" dirty="0">
                <a:latin typeface="Carlito"/>
                <a:cs typeface="Carlito"/>
              </a:rPr>
              <a:t>,</a:t>
            </a:r>
            <a:r>
              <a:rPr sz="2400" i="1" spc="-1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d</a:t>
            </a:r>
            <a:r>
              <a:rPr sz="2400" i="1" baseline="-31250" dirty="0">
                <a:latin typeface="Carlito"/>
                <a:cs typeface="Carlito"/>
              </a:rPr>
              <a:t>2</a:t>
            </a:r>
            <a:r>
              <a:rPr sz="2400" i="1" spc="262" baseline="-31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)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.3150,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distance=1-</a:t>
            </a:r>
            <a:r>
              <a:rPr sz="2400" spc="-10" dirty="0">
                <a:latin typeface="Carlito"/>
                <a:cs typeface="Carlito"/>
              </a:rPr>
              <a:t>cos(d1,d2)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0420954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200" y="163245"/>
            <a:ext cx="12087225" cy="3362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0070BF"/>
                </a:solidFill>
                <a:latin typeface="Arial"/>
                <a:cs typeface="Arial"/>
              </a:rPr>
              <a:t>Example2</a:t>
            </a:r>
            <a:r>
              <a:rPr sz="2400" spc="-105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0BF"/>
                </a:solidFill>
                <a:latin typeface="Arial"/>
                <a:cs typeface="Arial"/>
              </a:rPr>
              <a:t>for</a:t>
            </a:r>
            <a:r>
              <a:rPr sz="2400" spc="-100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0BF"/>
                </a:solidFill>
                <a:latin typeface="Arial"/>
                <a:cs typeface="Arial"/>
              </a:rPr>
              <a:t>computing</a:t>
            </a:r>
            <a:r>
              <a:rPr sz="2400" spc="-105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0BF"/>
                </a:solidFill>
                <a:latin typeface="Arial"/>
                <a:cs typeface="Arial"/>
              </a:rPr>
              <a:t>cosine</a:t>
            </a:r>
            <a:r>
              <a:rPr sz="2400" spc="-100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70BF"/>
                </a:solidFill>
                <a:latin typeface="Arial"/>
                <a:cs typeface="Arial"/>
              </a:rPr>
              <a:t>distance</a:t>
            </a:r>
            <a:endParaRPr sz="2400">
              <a:latin typeface="Arial"/>
              <a:cs typeface="Arial"/>
            </a:endParaRPr>
          </a:p>
          <a:p>
            <a:pPr marL="12700" marR="5080">
              <a:tabLst>
                <a:tab pos="1480185" algn="l"/>
              </a:tabLst>
            </a:pP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Consider</a:t>
            </a:r>
            <a:r>
              <a:rPr sz="2400" spc="-6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an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example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find</a:t>
            </a:r>
            <a:r>
              <a:rPr sz="2400" spc="-6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similarity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between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two</a:t>
            </a:r>
            <a:r>
              <a:rPr sz="2400" spc="-6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vectors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2400" spc="-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‘x’</a:t>
            </a:r>
            <a:r>
              <a:rPr sz="2400" b="1" spc="-5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and</a:t>
            </a:r>
            <a:r>
              <a:rPr sz="2400" spc="-5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‘y’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,</a:t>
            </a:r>
            <a:r>
              <a:rPr sz="2400" spc="-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using</a:t>
            </a:r>
            <a:r>
              <a:rPr sz="2400" spc="-6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Arial"/>
                <a:cs typeface="Arial"/>
              </a:rPr>
              <a:t>Cosine Similarity.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	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(if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angle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estimated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directly)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/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‘x’</a:t>
            </a:r>
            <a:r>
              <a:rPr sz="2400" spc="-1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vector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has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values,</a:t>
            </a:r>
            <a:r>
              <a:rPr sz="2400" spc="-1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x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=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{</a:t>
            </a:r>
            <a:r>
              <a:rPr sz="2400" b="1" spc="-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3,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2,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0,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5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263138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/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‘y’</a:t>
            </a:r>
            <a:r>
              <a:rPr sz="2400" spc="-1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vector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has</a:t>
            </a:r>
            <a:r>
              <a:rPr sz="2400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values,</a:t>
            </a:r>
            <a:r>
              <a:rPr sz="2400" spc="-1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y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=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{</a:t>
            </a:r>
            <a:r>
              <a:rPr sz="2400" b="1" spc="-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1,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0,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0,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0</a:t>
            </a:r>
            <a:r>
              <a:rPr sz="2400" b="1" spc="-3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263138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/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formula</a:t>
            </a:r>
            <a:r>
              <a:rPr sz="2400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for</a:t>
            </a:r>
            <a:r>
              <a:rPr sz="2400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Arial"/>
                <a:cs typeface="Arial"/>
              </a:rPr>
              <a:t>calculating</a:t>
            </a:r>
            <a:r>
              <a:rPr sz="2400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cosine</a:t>
            </a:r>
            <a:r>
              <a:rPr sz="2400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similarity</a:t>
            </a:r>
            <a:r>
              <a:rPr sz="2400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is</a:t>
            </a:r>
            <a:r>
              <a:rPr sz="2400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:</a:t>
            </a:r>
            <a:r>
              <a:rPr sz="2400" spc="-1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Cos(x,</a:t>
            </a:r>
            <a:r>
              <a:rPr sz="2400" b="1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y)</a:t>
            </a:r>
            <a:r>
              <a:rPr sz="2400" b="1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=</a:t>
            </a:r>
            <a:r>
              <a:rPr sz="2400" b="1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x</a:t>
            </a:r>
            <a:r>
              <a:rPr sz="2400" b="1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.</a:t>
            </a:r>
            <a:r>
              <a:rPr sz="2400" b="1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y</a:t>
            </a:r>
            <a:r>
              <a:rPr sz="2400" b="1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/</a:t>
            </a:r>
            <a:r>
              <a:rPr sz="2400" b="1" spc="-4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||x||</a:t>
            </a:r>
            <a:r>
              <a:rPr sz="2400" b="1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3138"/>
                </a:solidFill>
                <a:latin typeface="Arial"/>
                <a:cs typeface="Arial"/>
              </a:rPr>
              <a:t>*</a:t>
            </a:r>
            <a:r>
              <a:rPr sz="2400" b="1" spc="-4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63138"/>
                </a:solidFill>
                <a:latin typeface="Arial"/>
                <a:cs typeface="Arial"/>
              </a:rPr>
              <a:t>||y||</a:t>
            </a:r>
            <a:endParaRPr sz="2400">
              <a:latin typeface="Arial"/>
              <a:cs typeface="Arial"/>
            </a:endParaRPr>
          </a:p>
          <a:p>
            <a:pPr marL="12700"/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x</a:t>
            </a:r>
            <a:r>
              <a:rPr sz="2400" spc="2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.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y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=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3*1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+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2*0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+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0*0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+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5*0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=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spc="-50" dirty="0">
                <a:solidFill>
                  <a:srgbClr val="263138"/>
                </a:solidFill>
                <a:latin typeface="IBM 3270"/>
                <a:cs typeface="IBM 3270"/>
              </a:rPr>
              <a:t>3</a:t>
            </a:r>
            <a:endParaRPr sz="2400">
              <a:latin typeface="IBM 3270"/>
              <a:cs typeface="IBM 327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6149" y="3862409"/>
          <a:ext cx="7760966" cy="720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R="43815" algn="ctr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||x||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=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Arial"/>
                          <a:cs typeface="Arial"/>
                        </a:rPr>
                        <a:t>√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(3)^2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(2)^2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(0)^2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(5)^2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5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=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655"/>
                        </a:lnSpc>
                      </a:pPr>
                      <a:r>
                        <a:rPr sz="2400" spc="-2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6.16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R="43815" algn="ctr">
                        <a:lnSpc>
                          <a:spcPts val="2700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||y||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=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Arial"/>
                          <a:cs typeface="Arial"/>
                        </a:rPr>
                        <a:t>√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(1)^2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(0)^2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(0)^2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+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1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(0)^2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=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700"/>
                        </a:lnSpc>
                      </a:pPr>
                      <a:r>
                        <a:rPr sz="2400" spc="-50" dirty="0">
                          <a:solidFill>
                            <a:srgbClr val="263138"/>
                          </a:solidFill>
                          <a:latin typeface="IBM 3270"/>
                          <a:cs typeface="IBM 3270"/>
                        </a:rPr>
                        <a:t>1</a:t>
                      </a:r>
                      <a:endParaRPr sz="24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5199" y="4918115"/>
            <a:ext cx="6154420" cy="164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263138"/>
                </a:solidFill>
                <a:latin typeface="AoyagiKouzanFontT"/>
                <a:cs typeface="AoyagiKouzanFontT"/>
              </a:rPr>
              <a:t>∴</a:t>
            </a:r>
            <a:r>
              <a:rPr sz="2400" spc="130" dirty="0">
                <a:solidFill>
                  <a:srgbClr val="263138"/>
                </a:solidFill>
                <a:latin typeface="AoyagiKouzanFontT"/>
                <a:cs typeface="AoyagiKouzanFontT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Cos(x,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y)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=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3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/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(6.16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*</a:t>
            </a:r>
            <a:r>
              <a:rPr sz="2400" spc="30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1)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dirty="0">
                <a:solidFill>
                  <a:srgbClr val="263138"/>
                </a:solidFill>
                <a:latin typeface="IBM 3270"/>
                <a:cs typeface="IBM 3270"/>
              </a:rPr>
              <a:t>=</a:t>
            </a:r>
            <a:r>
              <a:rPr sz="2400" spc="35" dirty="0">
                <a:solidFill>
                  <a:srgbClr val="263138"/>
                </a:solidFill>
                <a:latin typeface="IBM 3270"/>
                <a:cs typeface="IBM 3270"/>
              </a:rPr>
              <a:t> </a:t>
            </a:r>
            <a:r>
              <a:rPr sz="2400" spc="-20" dirty="0">
                <a:solidFill>
                  <a:srgbClr val="263138"/>
                </a:solidFill>
                <a:latin typeface="IBM 3270"/>
                <a:cs typeface="IBM 3270"/>
              </a:rPr>
              <a:t>0.49</a:t>
            </a:r>
            <a:endParaRPr sz="2400">
              <a:latin typeface="IBM 3270"/>
              <a:cs typeface="IBM 3270"/>
            </a:endParaRPr>
          </a:p>
          <a:p>
            <a:pPr marL="202565"/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Dis(x,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y)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Cos(x,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y)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1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-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0.49</a:t>
            </a:r>
            <a:r>
              <a:rPr sz="2400" spc="-15" dirty="0">
                <a:solidFill>
                  <a:srgbClr val="26313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63138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263138"/>
                </a:solidFill>
                <a:latin typeface="Times New Roman"/>
                <a:cs typeface="Times New Roman"/>
              </a:rPr>
              <a:t> 0.51</a:t>
            </a:r>
            <a:endParaRPr sz="2400">
              <a:latin typeface="Times New Roman"/>
              <a:cs typeface="Times New Roman"/>
            </a:endParaRPr>
          </a:p>
          <a:p>
            <a:pPr marL="12700">
              <a:spcBef>
                <a:spcPts val="100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Find</a:t>
            </a:r>
            <a:r>
              <a:rPr sz="24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Cosine</a:t>
            </a:r>
            <a:r>
              <a:rPr sz="24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2400" b="1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between</a:t>
            </a:r>
            <a:endParaRPr sz="2400">
              <a:latin typeface="Carlito"/>
              <a:cs typeface="Carlito"/>
            </a:endParaRPr>
          </a:p>
          <a:p>
            <a:pPr marL="12700">
              <a:spcBef>
                <a:spcPts val="190"/>
              </a:spcBef>
              <a:tabLst>
                <a:tab pos="3145790" algn="l"/>
              </a:tabLst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D1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[5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8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9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4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1]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	D2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[1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4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5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r>
              <a:rPr sz="2400" b="1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1]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381988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381000"/>
            <a:ext cx="63919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/>
              <a:t>Advantages</a:t>
            </a:r>
            <a:r>
              <a:rPr sz="3000" spc="-60" dirty="0"/>
              <a:t> </a:t>
            </a:r>
            <a:r>
              <a:rPr sz="3000" dirty="0"/>
              <a:t>of</a:t>
            </a:r>
            <a:r>
              <a:rPr sz="3000" spc="-55" dirty="0"/>
              <a:t> </a:t>
            </a:r>
            <a:r>
              <a:rPr sz="3000" dirty="0"/>
              <a:t>Cosine</a:t>
            </a:r>
            <a:r>
              <a:rPr sz="3000" spc="-55" dirty="0"/>
              <a:t> </a:t>
            </a:r>
            <a:r>
              <a:rPr sz="3000" spc="-10" dirty="0"/>
              <a:t>Similarity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888489" y="1262753"/>
            <a:ext cx="11179175" cy="4293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8890" indent="-245110" algn="just">
              <a:spcBef>
                <a:spcPts val="100"/>
              </a:spcBef>
              <a:buChar char="•"/>
              <a:tabLst>
                <a:tab pos="347980" algn="l"/>
              </a:tabLst>
            </a:pP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18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cosine</a:t>
            </a:r>
            <a:r>
              <a:rPr sz="2400" spc="18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similarity</a:t>
            </a:r>
            <a:r>
              <a:rPr sz="2400" spc="18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is</a:t>
            </a:r>
            <a:r>
              <a:rPr sz="2400" spc="18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beneficial</a:t>
            </a:r>
            <a:r>
              <a:rPr sz="2400" spc="18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because</a:t>
            </a:r>
            <a:r>
              <a:rPr sz="2400" spc="20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even</a:t>
            </a:r>
            <a:r>
              <a:rPr sz="24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4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24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similar</a:t>
            </a:r>
            <a:r>
              <a:rPr sz="24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sz="24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objects 	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far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apart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Euclidean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distance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because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size,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they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could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still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have 	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angle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them.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20"/>
              </a:spcBef>
              <a:buClr>
                <a:srgbClr val="263138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347345" indent="-246379">
              <a:buClr>
                <a:srgbClr val="263138"/>
              </a:buClr>
              <a:buChar char="•"/>
              <a:tabLst>
                <a:tab pos="34734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angle,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higher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similarity.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60"/>
              </a:spcBef>
              <a:buClr>
                <a:srgbClr val="263138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346075" marR="15875" indent="-245110" algn="just">
              <a:buChar char="•"/>
              <a:tabLst>
                <a:tab pos="347980" algn="l"/>
              </a:tabLst>
            </a:pP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When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plotted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on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a</a:t>
            </a:r>
            <a:r>
              <a:rPr sz="2400" spc="22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63138"/>
                </a:solidFill>
                <a:latin typeface="Arial"/>
                <a:cs typeface="Arial"/>
              </a:rPr>
              <a:t>multi-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dimensional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space,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22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cosine</a:t>
            </a:r>
            <a:r>
              <a:rPr sz="2400" spc="22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similarity</a:t>
            </a:r>
            <a:r>
              <a:rPr sz="2400" spc="26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captures</a:t>
            </a:r>
            <a:r>
              <a:rPr sz="24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the 	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orientation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(the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angle)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objects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and</a:t>
            </a:r>
            <a:r>
              <a:rPr sz="2400" spc="-5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not</a:t>
            </a:r>
            <a:r>
              <a:rPr sz="2400" spc="-5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2400" spc="-55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63138"/>
                </a:solidFill>
                <a:latin typeface="Arial"/>
                <a:cs typeface="Arial"/>
              </a:rPr>
              <a:t>magnitude.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60"/>
              </a:spcBef>
            </a:pPr>
            <a:endParaRPr sz="2400">
              <a:latin typeface="Arial"/>
              <a:cs typeface="Arial"/>
            </a:endParaRPr>
          </a:p>
          <a:p>
            <a:pPr marL="344805" marR="5080" indent="-332740" algn="just">
              <a:buChar char="•"/>
              <a:tabLst>
                <a:tab pos="34798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Cosine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similarity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looks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4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angle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4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vectors,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euclidian</a:t>
            </a:r>
            <a:r>
              <a:rPr sz="24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similarity</a:t>
            </a:r>
            <a:r>
              <a:rPr sz="2400" spc="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at 	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distance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points.</a:t>
            </a:r>
            <a:r>
              <a:rPr sz="2400" spc="5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Hence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popular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NLP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applications.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716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6737" y="2366777"/>
            <a:ext cx="1676396" cy="6000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939" y="417870"/>
            <a:ext cx="11623040" cy="124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0864">
              <a:lnSpc>
                <a:spcPts val="287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JACCARD</a:t>
            </a:r>
            <a:r>
              <a:rPr sz="24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SIMILARITY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DISTANCE:</a:t>
            </a:r>
            <a:endParaRPr sz="2400">
              <a:latin typeface="Carlito"/>
              <a:cs typeface="Carlito"/>
            </a:endParaRPr>
          </a:p>
          <a:p>
            <a:pPr marL="12700" marR="5080">
              <a:lnSpc>
                <a:spcPts val="3360"/>
              </a:lnSpc>
              <a:spcBef>
                <a:spcPts val="90"/>
              </a:spcBef>
            </a:pPr>
            <a:r>
              <a:rPr sz="2800" dirty="0"/>
              <a:t>In</a:t>
            </a:r>
            <a:r>
              <a:rPr sz="2800" spc="-55" dirty="0"/>
              <a:t> </a:t>
            </a:r>
            <a:r>
              <a:rPr sz="2800" dirty="0"/>
              <a:t>Jaccard</a:t>
            </a:r>
            <a:r>
              <a:rPr sz="2800" spc="-50" dirty="0"/>
              <a:t> </a:t>
            </a:r>
            <a:r>
              <a:rPr sz="2800" dirty="0"/>
              <a:t>similarity</a:t>
            </a:r>
            <a:r>
              <a:rPr sz="2800" spc="-50" dirty="0"/>
              <a:t> </a:t>
            </a:r>
            <a:r>
              <a:rPr sz="2800" dirty="0"/>
              <a:t>instead</a:t>
            </a:r>
            <a:r>
              <a:rPr sz="2800" spc="-50" dirty="0"/>
              <a:t> </a:t>
            </a:r>
            <a:r>
              <a:rPr sz="2800" dirty="0"/>
              <a:t>of</a:t>
            </a:r>
            <a:r>
              <a:rPr sz="2800" spc="-55" dirty="0"/>
              <a:t> </a:t>
            </a:r>
            <a:r>
              <a:rPr sz="2800" dirty="0"/>
              <a:t>vectors,</a:t>
            </a:r>
            <a:r>
              <a:rPr sz="2800" spc="-50" dirty="0"/>
              <a:t> </a:t>
            </a:r>
            <a:r>
              <a:rPr sz="2800" dirty="0"/>
              <a:t>we</a:t>
            </a:r>
            <a:r>
              <a:rPr sz="2800" spc="-50" dirty="0"/>
              <a:t> </a:t>
            </a:r>
            <a:r>
              <a:rPr sz="2800" dirty="0"/>
              <a:t>will</a:t>
            </a:r>
            <a:r>
              <a:rPr sz="2800" spc="-50" dirty="0"/>
              <a:t> </a:t>
            </a:r>
            <a:r>
              <a:rPr sz="2800" dirty="0"/>
              <a:t>be</a:t>
            </a:r>
            <a:r>
              <a:rPr sz="2800" spc="-50" dirty="0"/>
              <a:t> </a:t>
            </a:r>
            <a:r>
              <a:rPr sz="2800" dirty="0"/>
              <a:t>using</a:t>
            </a:r>
            <a:r>
              <a:rPr sz="2800" spc="-55" dirty="0"/>
              <a:t> </a:t>
            </a:r>
            <a:r>
              <a:rPr sz="2800" dirty="0"/>
              <a:t>sets.</a:t>
            </a:r>
            <a:r>
              <a:rPr sz="2800" spc="-50" dirty="0"/>
              <a:t> </a:t>
            </a:r>
            <a:r>
              <a:rPr sz="2800" dirty="0"/>
              <a:t>It</a:t>
            </a:r>
            <a:r>
              <a:rPr sz="2800" spc="-50" dirty="0"/>
              <a:t> </a:t>
            </a:r>
            <a:r>
              <a:rPr sz="2800" dirty="0"/>
              <a:t>is</a:t>
            </a:r>
            <a:r>
              <a:rPr sz="2800" spc="-50" dirty="0"/>
              <a:t> </a:t>
            </a:r>
            <a:r>
              <a:rPr sz="2800" dirty="0"/>
              <a:t>used</a:t>
            </a:r>
            <a:r>
              <a:rPr sz="2800" spc="-50" dirty="0"/>
              <a:t> </a:t>
            </a:r>
            <a:r>
              <a:rPr sz="2800" dirty="0"/>
              <a:t>to</a:t>
            </a:r>
            <a:r>
              <a:rPr sz="2800" spc="-55" dirty="0"/>
              <a:t> </a:t>
            </a:r>
            <a:r>
              <a:rPr sz="2800" dirty="0"/>
              <a:t>find</a:t>
            </a:r>
            <a:r>
              <a:rPr sz="2800" spc="-50" dirty="0"/>
              <a:t> </a:t>
            </a:r>
            <a:r>
              <a:rPr sz="2800" spc="-25" dirty="0"/>
              <a:t>the </a:t>
            </a:r>
            <a:r>
              <a:rPr sz="2800" dirty="0"/>
              <a:t>similarity</a:t>
            </a:r>
            <a:r>
              <a:rPr sz="2800" spc="-65" dirty="0"/>
              <a:t> </a:t>
            </a:r>
            <a:r>
              <a:rPr sz="2800" dirty="0"/>
              <a:t>between</a:t>
            </a:r>
            <a:r>
              <a:rPr sz="2800" spc="-55" dirty="0"/>
              <a:t> </a:t>
            </a:r>
            <a:r>
              <a:rPr sz="2800" dirty="0"/>
              <a:t>two</a:t>
            </a:r>
            <a:r>
              <a:rPr sz="2800" spc="-50" dirty="0"/>
              <a:t> </a:t>
            </a:r>
            <a:r>
              <a:rPr sz="2800" spc="-10" dirty="0"/>
              <a:t>sets.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02940" y="1635034"/>
            <a:ext cx="1108519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Jaccard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similarity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defined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  <a:hlinkClick r:id="rId3"/>
              </a:rPr>
              <a:t>intersection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divided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their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  <a:hlinkClick r:id="rId4"/>
              </a:rPr>
              <a:t>union</a:t>
            </a:r>
            <a:r>
              <a:rPr sz="2800" spc="-10" dirty="0">
                <a:latin typeface="Carlito"/>
                <a:cs typeface="Carlito"/>
              </a:rPr>
              <a:t>. </a:t>
            </a:r>
            <a:r>
              <a:rPr sz="2800" dirty="0">
                <a:latin typeface="Carlito"/>
                <a:cs typeface="Carlito"/>
              </a:rPr>
              <a:t>Jaccard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similarity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two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is</a:t>
            </a:r>
            <a:endParaRPr sz="2800" dirty="0">
              <a:latin typeface="Carlito"/>
              <a:cs typeface="Carlito"/>
            </a:endParaRPr>
          </a:p>
          <a:p>
            <a:pPr>
              <a:spcBef>
                <a:spcPts val="2820"/>
              </a:spcBef>
            </a:pPr>
            <a:endParaRPr sz="2800" dirty="0">
              <a:latin typeface="Carlito"/>
              <a:cs typeface="Carlito"/>
            </a:endParaRPr>
          </a:p>
          <a:p>
            <a:pPr marL="354330" indent="-263525">
              <a:buFont typeface="Arial"/>
              <a:buChar char="•"/>
              <a:tabLst>
                <a:tab pos="354330" algn="l"/>
              </a:tabLst>
            </a:pPr>
            <a:r>
              <a:rPr sz="2800" dirty="0">
                <a:latin typeface="Carlito"/>
                <a:cs typeface="Carlito"/>
              </a:rPr>
              <a:t>Jaccard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Similarity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ranges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0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1</a:t>
            </a:r>
            <a:endParaRPr sz="2800" dirty="0">
              <a:latin typeface="Carlito"/>
              <a:cs typeface="Carlito"/>
            </a:endParaRPr>
          </a:p>
          <a:p>
            <a:pPr marL="354330" indent="-263525">
              <a:spcBef>
                <a:spcPts val="640"/>
              </a:spcBef>
              <a:buFont typeface="Arial"/>
              <a:buChar char="•"/>
              <a:tabLst>
                <a:tab pos="354330" algn="l"/>
              </a:tabLst>
            </a:pPr>
            <a:r>
              <a:rPr sz="2800" dirty="0">
                <a:latin typeface="Carlito"/>
                <a:cs typeface="Carlito"/>
              </a:rPr>
              <a:t>1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indicates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highest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similarity</a:t>
            </a:r>
            <a:endParaRPr sz="2800" dirty="0">
              <a:latin typeface="Carlito"/>
              <a:cs typeface="Carlito"/>
            </a:endParaRPr>
          </a:p>
          <a:p>
            <a:pPr marL="354330" indent="-263525">
              <a:spcBef>
                <a:spcPts val="640"/>
              </a:spcBef>
              <a:buFont typeface="Arial"/>
              <a:buChar char="•"/>
              <a:tabLst>
                <a:tab pos="354330" algn="l"/>
              </a:tabLst>
            </a:pPr>
            <a:r>
              <a:rPr sz="2800" dirty="0">
                <a:latin typeface="Carlito"/>
                <a:cs typeface="Carlito"/>
              </a:rPr>
              <a:t>0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indicates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similarity</a:t>
            </a:r>
            <a:endParaRPr sz="2800" dirty="0">
              <a:latin typeface="Carlito"/>
              <a:cs typeface="Carlito"/>
            </a:endParaRPr>
          </a:p>
          <a:p>
            <a:pPr marL="354965">
              <a:spcBef>
                <a:spcPts val="3055"/>
              </a:spcBef>
            </a:pP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simple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example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using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set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notation: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How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these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two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sets?</a:t>
            </a:r>
            <a:endParaRPr sz="2400" dirty="0">
              <a:latin typeface="Carlito"/>
              <a:cs typeface="Carlito"/>
            </a:endParaRPr>
          </a:p>
          <a:p>
            <a:pPr marL="354965"/>
            <a:r>
              <a:rPr sz="2400" dirty="0">
                <a:latin typeface="Carlito"/>
                <a:cs typeface="Carlito"/>
              </a:rPr>
              <a:t>A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0" dirty="0">
                <a:latin typeface="Carlito"/>
                <a:cs typeface="Carlito"/>
              </a:rPr>
              <a:t> {0,1,2,5,6}</a:t>
            </a:r>
            <a:endParaRPr sz="2400" dirty="0">
              <a:latin typeface="Carlito"/>
              <a:cs typeface="Carlito"/>
            </a:endParaRPr>
          </a:p>
          <a:p>
            <a:pPr marL="354965"/>
            <a:r>
              <a:rPr sz="2400" dirty="0">
                <a:latin typeface="Carlito"/>
                <a:cs typeface="Carlito"/>
              </a:rPr>
              <a:t>B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0" dirty="0">
                <a:latin typeface="Carlito"/>
                <a:cs typeface="Carlito"/>
              </a:rPr>
              <a:t> {0,2,3,4,5,7,9}</a:t>
            </a:r>
            <a:endParaRPr sz="2400" dirty="0">
              <a:latin typeface="Carlito"/>
              <a:cs typeface="Carlito"/>
            </a:endParaRPr>
          </a:p>
          <a:p>
            <a:pPr marL="12700">
              <a:tabLst>
                <a:tab pos="4253230" algn="l"/>
                <a:tab pos="4542790" algn="l"/>
              </a:tabLst>
            </a:pPr>
            <a:r>
              <a:rPr sz="2400" dirty="0">
                <a:latin typeface="Carlito"/>
                <a:cs typeface="Carlito"/>
              </a:rPr>
              <a:t>J(A,B)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{0,2,5}/{0,1,2,3,4,5,6,7,9}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50" dirty="0">
                <a:latin typeface="Carlito"/>
                <a:cs typeface="Carlito"/>
              </a:rPr>
              <a:t>=</a:t>
            </a:r>
            <a:r>
              <a:rPr sz="2400" dirty="0">
                <a:latin typeface="Carlito"/>
                <a:cs typeface="Carlito"/>
              </a:rPr>
              <a:t>	3/9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0.33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013659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175" y="150608"/>
            <a:ext cx="9850755" cy="2091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indent="341630">
              <a:lnSpc>
                <a:spcPct val="100299"/>
              </a:lnSpc>
              <a:spcBef>
                <a:spcPts val="110"/>
              </a:spcBef>
              <a:buFont typeface="Arial"/>
              <a:buChar char="•"/>
              <a:tabLst>
                <a:tab pos="341630" algn="l"/>
              </a:tabLst>
            </a:pPr>
            <a:r>
              <a:rPr sz="2700" dirty="0">
                <a:latin typeface="Carlito"/>
                <a:cs typeface="Carlito"/>
              </a:rPr>
              <a:t>Language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processing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one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example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where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jaccard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similarity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used Example-</a:t>
            </a:r>
            <a:r>
              <a:rPr sz="2700" spc="-50" dirty="0">
                <a:latin typeface="Carlito"/>
                <a:cs typeface="Carlito"/>
              </a:rPr>
              <a:t>1</a:t>
            </a:r>
            <a:endParaRPr sz="2700">
              <a:latin typeface="Carlito"/>
              <a:cs typeface="Carlito"/>
            </a:endParaRPr>
          </a:p>
          <a:p>
            <a:pPr marL="341630" indent="-259715">
              <a:spcBef>
                <a:spcPts val="10"/>
              </a:spcBef>
              <a:buFont typeface="Arial"/>
              <a:buChar char="•"/>
              <a:tabLst>
                <a:tab pos="341630" algn="l"/>
              </a:tabLst>
            </a:pPr>
            <a:r>
              <a:rPr sz="2700" dirty="0">
                <a:latin typeface="Carlito"/>
                <a:cs typeface="Carlito"/>
              </a:rPr>
              <a:t>In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this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example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it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is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4/12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=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0.33</a:t>
            </a:r>
            <a:endParaRPr sz="2700">
              <a:latin typeface="Carlito"/>
              <a:cs typeface="Carlito"/>
            </a:endParaRPr>
          </a:p>
          <a:p>
            <a:pPr marL="134620">
              <a:spcBef>
                <a:spcPts val="1210"/>
              </a:spcBef>
            </a:pPr>
            <a:r>
              <a:rPr sz="1500" spc="-5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  <a:p>
            <a:pPr>
              <a:spcBef>
                <a:spcPts val="250"/>
              </a:spcBef>
            </a:pPr>
            <a:r>
              <a:rPr sz="2700" spc="-20" dirty="0">
                <a:latin typeface="Carlito"/>
                <a:cs typeface="Carlito"/>
              </a:rPr>
              <a:t>Example-</a:t>
            </a:r>
            <a:r>
              <a:rPr sz="2700" spc="-50" dirty="0">
                <a:latin typeface="Carlito"/>
                <a:cs typeface="Carlito"/>
              </a:rPr>
              <a:t>2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475" y="5105429"/>
            <a:ext cx="14903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700" spc="-20" dirty="0">
                <a:latin typeface="Carlito"/>
                <a:cs typeface="Carlito"/>
              </a:rPr>
              <a:t>Example-</a:t>
            </a:r>
            <a:r>
              <a:rPr sz="2700" spc="-50" dirty="0">
                <a:latin typeface="Carlito"/>
                <a:cs typeface="Carlito"/>
              </a:rPr>
              <a:t>3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474" y="5942790"/>
            <a:ext cx="9683115" cy="330835"/>
          </a:xfrm>
          <a:prstGeom prst="rect">
            <a:avLst/>
          </a:prstGeom>
          <a:solidFill>
            <a:srgbClr val="EBED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10"/>
              </a:lnSpc>
              <a:tabLst>
                <a:tab pos="755015" algn="l"/>
                <a:tab pos="3626485" algn="l"/>
                <a:tab pos="4835525" algn="l"/>
                <a:tab pos="5137785" algn="l"/>
                <a:tab pos="6346825" algn="l"/>
                <a:tab pos="8160384" algn="l"/>
              </a:tabLst>
            </a:pPr>
            <a:r>
              <a:rPr sz="2150" b="1" spc="60" dirty="0">
                <a:latin typeface="Trebuchet MS"/>
                <a:cs typeface="Trebuchet MS"/>
              </a:rPr>
              <a:t>Find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165" dirty="0">
                <a:latin typeface="Trebuchet MS"/>
                <a:cs typeface="Trebuchet MS"/>
              </a:rPr>
              <a:t>jaccard_similarity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-10" dirty="0">
                <a:latin typeface="Trebuchet MS"/>
                <a:cs typeface="Trebuchet MS"/>
              </a:rPr>
              <a:t>between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-50" dirty="0">
                <a:latin typeface="Trebuchet MS"/>
                <a:cs typeface="Trebuchet MS"/>
              </a:rPr>
              <a:t>2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229" dirty="0">
                <a:latin typeface="Trebuchet MS"/>
                <a:cs typeface="Trebuchet MS"/>
              </a:rPr>
              <a:t>strings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140" dirty="0">
                <a:latin typeface="Trebuchet MS"/>
                <a:cs typeface="Trebuchet MS"/>
              </a:rPr>
              <a:t>("morning",</a:t>
            </a:r>
            <a:r>
              <a:rPr sz="2150" b="1" dirty="0">
                <a:latin typeface="Trebuchet MS"/>
                <a:cs typeface="Trebuchet MS"/>
              </a:rPr>
              <a:t>	</a:t>
            </a:r>
            <a:r>
              <a:rPr sz="2150" b="1" spc="145" dirty="0">
                <a:latin typeface="Trebuchet MS"/>
                <a:cs typeface="Trebuchet MS"/>
              </a:rPr>
              <a:t>"evening")</a:t>
            </a:r>
            <a:endParaRPr sz="21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812" y="1019081"/>
            <a:ext cx="5334714" cy="13146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410" y="2644719"/>
            <a:ext cx="4571978" cy="761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8788" y="3243081"/>
            <a:ext cx="6468336" cy="18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37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958" y="209817"/>
            <a:ext cx="10883891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7335" marR="5080" indent="-2795270">
              <a:lnSpc>
                <a:spcPct val="100299"/>
              </a:lnSpc>
              <a:spcBef>
                <a:spcPts val="95"/>
              </a:spcBef>
            </a:pPr>
            <a:r>
              <a:rPr sz="3200" dirty="0"/>
              <a:t>Jaccard</a:t>
            </a:r>
            <a:r>
              <a:rPr sz="3200" spc="-50" dirty="0"/>
              <a:t> </a:t>
            </a:r>
            <a:r>
              <a:rPr sz="3200" dirty="0"/>
              <a:t>Similarity</a:t>
            </a:r>
            <a:r>
              <a:rPr sz="3200" spc="-55" dirty="0"/>
              <a:t> </a:t>
            </a:r>
            <a:r>
              <a:rPr sz="3200" dirty="0"/>
              <a:t>is</a:t>
            </a:r>
            <a:r>
              <a:rPr sz="3200" spc="-45" dirty="0"/>
              <a:t> </a:t>
            </a:r>
            <a:r>
              <a:rPr sz="3200" dirty="0"/>
              <a:t>popularly</a:t>
            </a:r>
            <a:r>
              <a:rPr sz="3200" spc="-55" dirty="0"/>
              <a:t> </a:t>
            </a:r>
            <a:r>
              <a:rPr sz="3200" dirty="0"/>
              <a:t>used</a:t>
            </a:r>
            <a:r>
              <a:rPr sz="3200" spc="-45" dirty="0"/>
              <a:t> </a:t>
            </a:r>
            <a:r>
              <a:rPr sz="3200" dirty="0"/>
              <a:t>for</a:t>
            </a:r>
            <a:r>
              <a:rPr sz="3200" spc="-55" dirty="0"/>
              <a:t> </a:t>
            </a:r>
            <a:r>
              <a:rPr sz="3200" dirty="0"/>
              <a:t>ML</a:t>
            </a:r>
            <a:r>
              <a:rPr sz="3200" spc="-45" dirty="0"/>
              <a:t> </a:t>
            </a:r>
            <a:r>
              <a:rPr sz="3200" spc="-10" dirty="0"/>
              <a:t>model </a:t>
            </a:r>
            <a:r>
              <a:rPr sz="3200" dirty="0"/>
              <a:t>performance</a:t>
            </a:r>
            <a:r>
              <a:rPr sz="3200" spc="-130" dirty="0"/>
              <a:t> </a:t>
            </a:r>
            <a:r>
              <a:rPr sz="3200" spc="-10" dirty="0"/>
              <a:t>analysis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80903" y="1528063"/>
            <a:ext cx="8067040" cy="287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8855" indent="342265">
              <a:lnSpc>
                <a:spcPct val="1167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rlito"/>
                <a:cs typeface="Carlito"/>
              </a:rPr>
              <a:t>In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example,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table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designed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against </a:t>
            </a:r>
            <a:r>
              <a:rPr sz="3200" dirty="0">
                <a:latin typeface="Carlito"/>
                <a:cs typeface="Carlito"/>
              </a:rPr>
              <a:t>Actual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predicted.</a:t>
            </a:r>
            <a:endParaRPr sz="3200" dirty="0">
              <a:latin typeface="Carlito"/>
              <a:cs typeface="Carlito"/>
            </a:endParaRPr>
          </a:p>
          <a:p>
            <a:pPr marL="12700">
              <a:spcBef>
                <a:spcPts val="640"/>
              </a:spcBef>
              <a:tabLst>
                <a:tab pos="2275840" algn="l"/>
              </a:tabLst>
            </a:pPr>
            <a:r>
              <a:rPr sz="3200" dirty="0">
                <a:latin typeface="Carlito"/>
                <a:cs typeface="Carlito"/>
              </a:rPr>
              <a:t>This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an</a:t>
            </a:r>
            <a:r>
              <a:rPr sz="3200" dirty="0">
                <a:latin typeface="Carlito"/>
                <a:cs typeface="Carlito"/>
              </a:rPr>
              <a:t>	idea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how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our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algorithm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working</a:t>
            </a:r>
            <a:endParaRPr sz="3200" dirty="0">
              <a:latin typeface="Carlito"/>
              <a:cs typeface="Carlito"/>
            </a:endParaRPr>
          </a:p>
          <a:p>
            <a:pPr marL="12700" marR="5080" indent="342265">
              <a:lnSpc>
                <a:spcPts val="448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rlito"/>
                <a:cs typeface="Carlito"/>
              </a:rPr>
              <a:t>In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example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shows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overlapping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+ve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vs </a:t>
            </a:r>
            <a:r>
              <a:rPr sz="3200" spc="-65" dirty="0">
                <a:latin typeface="Carlito"/>
                <a:cs typeface="Carlito"/>
              </a:rPr>
              <a:t>Total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positives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including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actual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predicted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4955" y="1170777"/>
            <a:ext cx="2444894" cy="56872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971" y="5135299"/>
            <a:ext cx="3240343" cy="17226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0417" y="5416314"/>
            <a:ext cx="5274489" cy="13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237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4322" y="188341"/>
            <a:ext cx="11260455" cy="6053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0"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Common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Properties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8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endParaRPr sz="2800">
              <a:latin typeface="Carlito"/>
              <a:cs typeface="Carlito"/>
            </a:endParaRPr>
          </a:p>
          <a:p>
            <a:pPr marL="492759" marR="1398905" indent="-480695">
              <a:lnSpc>
                <a:spcPct val="80000"/>
              </a:lnSpc>
              <a:spcBef>
                <a:spcPts val="3100"/>
              </a:spcBef>
              <a:buFont typeface="Arial"/>
              <a:buChar char="•"/>
              <a:tabLst>
                <a:tab pos="492759" algn="l"/>
              </a:tabLst>
            </a:pPr>
            <a:r>
              <a:rPr sz="2800" spc="-10" dirty="0">
                <a:latin typeface="Carlito"/>
                <a:cs typeface="Carlito"/>
              </a:rPr>
              <a:t>Distances,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such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Euclidean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distance,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some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well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known properties.</a:t>
            </a:r>
            <a:endParaRPr sz="2800">
              <a:latin typeface="Carlito"/>
              <a:cs typeface="Carlito"/>
            </a:endParaRPr>
          </a:p>
          <a:p>
            <a:pPr marL="949960" marR="1139190" lvl="1" indent="-651510">
              <a:lnSpc>
                <a:spcPct val="80000"/>
              </a:lnSpc>
              <a:spcBef>
                <a:spcPts val="2105"/>
              </a:spcBef>
              <a:buFont typeface="Carlito"/>
              <a:buAutoNum type="arabicPeriod"/>
              <a:tabLst>
                <a:tab pos="949960" algn="l"/>
                <a:tab pos="2675255" algn="l"/>
              </a:tabLst>
            </a:pPr>
            <a:r>
              <a:rPr sz="2800" i="1" dirty="0">
                <a:latin typeface="Times New Roman"/>
                <a:cs typeface="Times New Roman"/>
              </a:rPr>
              <a:t>d(x,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y)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≥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0</a:t>
            </a:r>
            <a:r>
              <a:rPr sz="2800" i="1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x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d(x,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y)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=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0 </a:t>
            </a:r>
            <a:r>
              <a:rPr sz="2800" dirty="0">
                <a:latin typeface="Times New Roman"/>
                <a:cs typeface="Times New Roman"/>
              </a:rPr>
              <a:t>only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x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=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. </a:t>
            </a:r>
            <a:r>
              <a:rPr sz="2800" spc="-10" dirty="0">
                <a:latin typeface="Times New Roman"/>
                <a:cs typeface="Times New Roman"/>
              </a:rPr>
              <a:t>(Positive definiteness)</a:t>
            </a:r>
            <a:endParaRPr sz="2800">
              <a:latin typeface="Times New Roman"/>
              <a:cs typeface="Times New Roman"/>
            </a:endParaRPr>
          </a:p>
          <a:p>
            <a:pPr marL="949325" lvl="1" indent="-647065" algn="just">
              <a:spcBef>
                <a:spcPts val="2975"/>
              </a:spcBef>
              <a:buAutoNum type="arabicPeriod"/>
              <a:tabLst>
                <a:tab pos="949325" algn="l"/>
              </a:tabLst>
            </a:pPr>
            <a:r>
              <a:rPr sz="2800" i="1" dirty="0">
                <a:latin typeface="Times New Roman"/>
                <a:cs typeface="Times New Roman"/>
              </a:rPr>
              <a:t>d(x,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y)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=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d(y,x)</a:t>
            </a:r>
            <a:r>
              <a:rPr sz="2800" i="1" spc="66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x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.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(Symmetry)</a:t>
            </a:r>
            <a:endParaRPr sz="2800">
              <a:latin typeface="Times New Roman"/>
              <a:cs typeface="Times New Roman"/>
            </a:endParaRPr>
          </a:p>
          <a:p>
            <a:pPr lvl="1">
              <a:spcBef>
                <a:spcPts val="190"/>
              </a:spcBef>
              <a:buAutoNum type="arabicPeriod"/>
            </a:pPr>
            <a:endParaRPr sz="2800">
              <a:latin typeface="Times New Roman"/>
              <a:cs typeface="Times New Roman"/>
            </a:endParaRPr>
          </a:p>
          <a:p>
            <a:pPr marL="492759" marR="38735" lvl="1" indent="-194310" algn="just">
              <a:lnSpc>
                <a:spcPct val="87100"/>
              </a:lnSpc>
              <a:buFont typeface="Carlito"/>
              <a:buAutoNum type="arabicPeriod"/>
              <a:tabLst>
                <a:tab pos="492759" algn="l"/>
                <a:tab pos="951230" algn="l"/>
              </a:tabLst>
            </a:pP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i="1" dirty="0">
                <a:latin typeface="Times New Roman"/>
                <a:cs typeface="Times New Roman"/>
              </a:rPr>
              <a:t>(x,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z)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≤</a:t>
            </a:r>
            <a:r>
              <a:rPr sz="2800" i="1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d(x,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y)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+</a:t>
            </a:r>
            <a:r>
              <a:rPr sz="2800" i="1" spc="-3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d(y,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z)</a:t>
            </a:r>
            <a:r>
              <a:rPr sz="2800" i="1" spc="31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x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z</a:t>
            </a:r>
            <a:r>
              <a:rPr sz="2800" dirty="0">
                <a:latin typeface="Times New Roman"/>
                <a:cs typeface="Times New Roman"/>
              </a:rPr>
              <a:t>.</a:t>
            </a:r>
            <a:r>
              <a:rPr sz="2800" spc="6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(Triangle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Inequality) </a:t>
            </a:r>
            <a:r>
              <a:rPr sz="2800" dirty="0">
                <a:latin typeface="Times New Roman"/>
                <a:cs typeface="Times New Roman"/>
              </a:rPr>
              <a:t>where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d(x,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y)</a:t>
            </a:r>
            <a:r>
              <a:rPr sz="2800" i="1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(dissimilarity)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(data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objects),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x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lvl="1">
              <a:spcBef>
                <a:spcPts val="305"/>
              </a:spcBef>
              <a:buAutoNum type="arabicPeriod"/>
            </a:pPr>
            <a:endParaRPr sz="2800">
              <a:latin typeface="Times New Roman"/>
              <a:cs typeface="Times New Roman"/>
            </a:endParaRPr>
          </a:p>
          <a:p>
            <a:pPr marL="492759" marR="5080" indent="-480695">
              <a:lnSpc>
                <a:spcPct val="80000"/>
              </a:lnSpc>
              <a:spcBef>
                <a:spcPts val="5"/>
              </a:spcBef>
              <a:buFont typeface="Arial"/>
              <a:buChar char="•"/>
              <a:tabLst>
                <a:tab pos="492759" algn="l"/>
              </a:tabLst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distance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satisfies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these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properties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metric,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space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called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metric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space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22482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2093" y="847886"/>
            <a:ext cx="4088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28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Metrics</a:t>
            </a:r>
            <a:r>
              <a:rPr sz="28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859" y="1272569"/>
            <a:ext cx="6001385" cy="23012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Dist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(x,y)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&gt;=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0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Dist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(x,y)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Dist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40" dirty="0">
                <a:latin typeface="Carlito"/>
                <a:cs typeface="Carlito"/>
              </a:rPr>
              <a:t>(y,x)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Symmetric</a:t>
            </a:r>
            <a:endParaRPr sz="3200">
              <a:latin typeface="Carlito"/>
              <a:cs typeface="Carlito"/>
            </a:endParaRPr>
          </a:p>
          <a:p>
            <a:pPr marL="293370" marR="178435" indent="-281305">
              <a:lnSpc>
                <a:spcPts val="4480"/>
              </a:lnSpc>
              <a:spcBef>
                <a:spcPts val="100"/>
              </a:spcBef>
              <a:buFont typeface="Arial"/>
              <a:buChar char="•"/>
              <a:tabLst>
                <a:tab pos="318770" algn="l"/>
              </a:tabLst>
            </a:pPr>
            <a:r>
              <a:rPr sz="3200" spc="-10" dirty="0">
                <a:latin typeface="Carlito"/>
                <a:cs typeface="Carlito"/>
              </a:rPr>
              <a:t>Detours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not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Shorten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Distance 	Dist(x,y)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&lt;=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Dist(x,z)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+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Dist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(z,y)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8219" y="4419591"/>
            <a:ext cx="2940685" cy="762000"/>
          </a:xfrm>
          <a:custGeom>
            <a:avLst/>
            <a:gdLst/>
            <a:ahLst/>
            <a:cxnLst/>
            <a:rect l="l" t="t" r="r" b="b"/>
            <a:pathLst>
              <a:path w="2940685" h="762000">
                <a:moveTo>
                  <a:pt x="0" y="761998"/>
                </a:moveTo>
                <a:lnTo>
                  <a:pt x="2940294" y="761998"/>
                </a:lnTo>
              </a:path>
              <a:path w="2940685" h="762000">
                <a:moveTo>
                  <a:pt x="0" y="761998"/>
                </a:moveTo>
                <a:lnTo>
                  <a:pt x="1470297" y="0"/>
                </a:lnTo>
              </a:path>
              <a:path w="2940685" h="762000">
                <a:moveTo>
                  <a:pt x="1470172" y="0"/>
                </a:moveTo>
                <a:lnTo>
                  <a:pt x="2940469" y="761998"/>
                </a:lnTo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91063" y="5013175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X</a:t>
            </a:r>
            <a:endParaRPr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600" y="5100033"/>
            <a:ext cx="12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y</a:t>
            </a:r>
            <a:endParaRPr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1327" y="4066516"/>
            <a:ext cx="11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z</a:t>
            </a:r>
            <a:endParaRPr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58785" y="5083789"/>
            <a:ext cx="2625725" cy="0"/>
          </a:xfrm>
          <a:custGeom>
            <a:avLst/>
            <a:gdLst/>
            <a:ahLst/>
            <a:cxnLst/>
            <a:rect l="l" t="t" r="r" b="b"/>
            <a:pathLst>
              <a:path w="2625725">
                <a:moveTo>
                  <a:pt x="0" y="0"/>
                </a:moveTo>
                <a:lnTo>
                  <a:pt x="2625294" y="0"/>
                </a:lnTo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1631" y="5015870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X</a:t>
            </a:r>
            <a:endParaRPr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2143" y="4915372"/>
            <a:ext cx="12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y</a:t>
            </a:r>
            <a:endParaRPr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34380" y="5100033"/>
            <a:ext cx="11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rlito"/>
                <a:cs typeface="Carlito"/>
              </a:rPr>
              <a:t>z</a:t>
            </a:r>
            <a:endParaRPr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46084" y="5071089"/>
            <a:ext cx="2755900" cy="71120"/>
            <a:chOff x="7968284" y="5071089"/>
            <a:chExt cx="2755900" cy="7112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8284" y="5071089"/>
              <a:ext cx="88399" cy="70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056" y="5071089"/>
              <a:ext cx="88399" cy="709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3603" y="5071089"/>
              <a:ext cx="130399" cy="70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29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28436" y="548678"/>
          <a:ext cx="3098798" cy="310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2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Temperat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628650" algn="l"/>
                        </a:tabLst>
                      </a:pPr>
                      <a:r>
                        <a:rPr sz="2700" spc="-37" baseline="-33950" dirty="0">
                          <a:latin typeface="Arial"/>
                          <a:cs typeface="Arial"/>
                        </a:rPr>
                        <a:t>ure</a:t>
                      </a:r>
                      <a:r>
                        <a:rPr sz="2700" baseline="-3395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of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2865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Customers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47625" marR="67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986" y="836710"/>
            <a:ext cx="4494165" cy="33565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4018" y="4669380"/>
            <a:ext cx="3485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In</a:t>
            </a:r>
            <a:r>
              <a:rPr sz="1800" b="1" spc="-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the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final</a:t>
            </a:r>
            <a:r>
              <a:rPr sz="1800" b="1" spc="-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step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is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to</a:t>
            </a:r>
            <a:r>
              <a:rPr sz="1800" b="1" spc="-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divide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by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n</a:t>
            </a:r>
            <a:r>
              <a:rPr sz="1800" b="1" spc="-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6</a:t>
            </a:r>
            <a:r>
              <a:rPr sz="1800" b="1" spc="-25" dirty="0">
                <a:latin typeface="Carlito"/>
                <a:cs typeface="Carlito"/>
              </a:rPr>
              <a:t> </a:t>
            </a:r>
            <a:r>
              <a:rPr sz="1800" b="1" spc="-50" dirty="0">
                <a:latin typeface="Carlito"/>
                <a:cs typeface="Carlito"/>
              </a:rPr>
              <a:t>. </a:t>
            </a:r>
            <a:r>
              <a:rPr sz="1800" b="1" dirty="0">
                <a:latin typeface="Carlito"/>
                <a:cs typeface="Carlito"/>
              </a:rPr>
              <a:t>Covariance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=125.66/6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20.94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922" y="1268757"/>
            <a:ext cx="5565775" cy="4526280"/>
          </a:xfrm>
          <a:custGeom>
            <a:avLst/>
            <a:gdLst/>
            <a:ahLst/>
            <a:cxnLst/>
            <a:rect l="l" t="t" r="r" b="b"/>
            <a:pathLst>
              <a:path w="5565775" h="4526280">
                <a:moveTo>
                  <a:pt x="0" y="0"/>
                </a:moveTo>
                <a:lnTo>
                  <a:pt x="5565591" y="0"/>
                </a:lnTo>
                <a:lnTo>
                  <a:pt x="5565591" y="4526080"/>
                </a:lnTo>
                <a:lnTo>
                  <a:pt x="0" y="452608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6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4947" y="1208811"/>
            <a:ext cx="3282950" cy="10210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4965" indent="-289560">
              <a:spcBef>
                <a:spcPts val="6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20" dirty="0">
                <a:latin typeface="Carlito"/>
                <a:cs typeface="Carlito"/>
              </a:rPr>
              <a:t>Manhattan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Distance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560"/>
              </a:spcBef>
            </a:pPr>
            <a:r>
              <a:rPr sz="2800" spc="-25" dirty="0">
                <a:latin typeface="Carlito"/>
                <a:cs typeface="Carlito"/>
              </a:rPr>
              <a:t>|X1-</a:t>
            </a:r>
            <a:r>
              <a:rPr sz="2800" dirty="0">
                <a:latin typeface="Carlito"/>
                <a:cs typeface="Carlito"/>
              </a:rPr>
              <a:t>X2|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+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spc="-60" dirty="0">
                <a:latin typeface="Carlito"/>
                <a:cs typeface="Carlito"/>
              </a:rPr>
              <a:t>|Y1-</a:t>
            </a:r>
            <a:r>
              <a:rPr sz="2800" spc="-25" dirty="0">
                <a:latin typeface="Carlito"/>
                <a:cs typeface="Carlito"/>
              </a:rPr>
              <a:t>Y2|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887" y="1268757"/>
            <a:ext cx="5880563" cy="4526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15230" y="1279932"/>
            <a:ext cx="150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6567" y="3200393"/>
            <a:ext cx="9031605" cy="2971800"/>
            <a:chOff x="1868766" y="3200393"/>
            <a:chExt cx="9031605" cy="2971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5418" y="3200393"/>
              <a:ext cx="1365167" cy="12191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766" y="3352793"/>
              <a:ext cx="9031106" cy="281939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968864" y="559855"/>
            <a:ext cx="4088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2800" b="1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Metrics</a:t>
            </a:r>
            <a:r>
              <a:rPr sz="2800" b="1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649368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19"/>
            <a:ext cx="12210827" cy="571154"/>
          </a:xfrm>
          <a:prstGeom prst="rect">
            <a:avLst/>
          </a:prstGeom>
        </p:spPr>
        <p:txBody>
          <a:bodyPr vert="horz" wrap="square" lIns="0" tIns="138910" rIns="0" bIns="0" rtlCol="0">
            <a:spAutoFit/>
          </a:bodyPr>
          <a:lstStyle/>
          <a:p>
            <a:pPr marL="4596765"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Euclidean</a:t>
            </a:r>
            <a:r>
              <a:rPr sz="28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62" y="1052732"/>
            <a:ext cx="5009989" cy="26542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587" y="1828809"/>
            <a:ext cx="4082366" cy="13636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61367" y="5654028"/>
            <a:ext cx="1902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Distance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3119" y="4038592"/>
            <a:ext cx="6790836" cy="13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52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621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59860">
              <a:spcBef>
                <a:spcPts val="110"/>
              </a:spcBef>
            </a:pPr>
            <a:r>
              <a:rPr spc="-10" dirty="0"/>
              <a:t>Minkowski</a:t>
            </a:r>
            <a:r>
              <a:rPr spc="-165" dirty="0"/>
              <a:t> </a:t>
            </a:r>
            <a:r>
              <a:rPr spc="-10" dirty="0"/>
              <a:t>Distance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71651" y="5882627"/>
            <a:ext cx="1902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Distance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851" y="2587633"/>
            <a:ext cx="4082366" cy="1363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8439" y="1292223"/>
            <a:ext cx="6790836" cy="13652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8439" y="2816220"/>
            <a:ext cx="6790836" cy="13652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8440" y="4340216"/>
            <a:ext cx="6714261" cy="13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518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858" y="584093"/>
            <a:ext cx="10106660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7765"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4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24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Classifiers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2260"/>
              </a:spcBef>
            </a:pPr>
            <a:endParaRPr sz="2400">
              <a:latin typeface="Carlito"/>
              <a:cs typeface="Carlito"/>
            </a:endParaRPr>
          </a:p>
          <a:p>
            <a:pPr marL="294005" indent="-281305"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Basic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idea:</a:t>
            </a:r>
            <a:endParaRPr sz="3200">
              <a:latin typeface="Carlito"/>
              <a:cs typeface="Carlito"/>
            </a:endParaRPr>
          </a:p>
          <a:p>
            <a:pPr marL="388620">
              <a:spcBef>
                <a:spcPts val="58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walks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like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duck,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quacks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like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duck,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it’s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probably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duck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6669" y="2813044"/>
            <a:ext cx="5578475" cy="3441700"/>
            <a:chOff x="1778868" y="2813044"/>
            <a:chExt cx="5578475" cy="3441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5344" y="3429005"/>
              <a:ext cx="1155142" cy="6492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5615" y="3124193"/>
              <a:ext cx="971370" cy="761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0319" y="4724390"/>
              <a:ext cx="816023" cy="673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0590" y="5029189"/>
              <a:ext cx="1365167" cy="6984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5467" y="3886192"/>
              <a:ext cx="1575194" cy="10445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5218" y="2819394"/>
              <a:ext cx="5565775" cy="3429000"/>
            </a:xfrm>
            <a:custGeom>
              <a:avLst/>
              <a:gdLst/>
              <a:ahLst/>
              <a:cxnLst/>
              <a:rect l="l" t="t" r="r" b="b"/>
              <a:pathLst>
                <a:path w="5565775" h="3429000">
                  <a:moveTo>
                    <a:pt x="0" y="1714496"/>
                  </a:moveTo>
                  <a:lnTo>
                    <a:pt x="612" y="1678167"/>
                  </a:lnTo>
                  <a:lnTo>
                    <a:pt x="2441" y="1642021"/>
                  </a:lnTo>
                  <a:lnTo>
                    <a:pt x="9700" y="1570313"/>
                  </a:lnTo>
                  <a:lnTo>
                    <a:pt x="21682" y="1499432"/>
                  </a:lnTo>
                  <a:lnTo>
                    <a:pt x="38288" y="1429436"/>
                  </a:lnTo>
                  <a:lnTo>
                    <a:pt x="59423" y="1360385"/>
                  </a:lnTo>
                  <a:lnTo>
                    <a:pt x="84990" y="1292340"/>
                  </a:lnTo>
                  <a:lnTo>
                    <a:pt x="114893" y="1225358"/>
                  </a:lnTo>
                  <a:lnTo>
                    <a:pt x="149034" y="1159501"/>
                  </a:lnTo>
                  <a:lnTo>
                    <a:pt x="187317" y="1094827"/>
                  </a:lnTo>
                  <a:lnTo>
                    <a:pt x="229646" y="1031395"/>
                  </a:lnTo>
                  <a:lnTo>
                    <a:pt x="252297" y="1000164"/>
                  </a:lnTo>
                  <a:lnTo>
                    <a:pt x="275924" y="969266"/>
                  </a:lnTo>
                  <a:lnTo>
                    <a:pt x="300513" y="938709"/>
                  </a:lnTo>
                  <a:lnTo>
                    <a:pt x="326054" y="908499"/>
                  </a:lnTo>
                  <a:lnTo>
                    <a:pt x="352534" y="878645"/>
                  </a:lnTo>
                  <a:lnTo>
                    <a:pt x="379940" y="849153"/>
                  </a:lnTo>
                  <a:lnTo>
                    <a:pt x="408261" y="820032"/>
                  </a:lnTo>
                  <a:lnTo>
                    <a:pt x="437485" y="791288"/>
                  </a:lnTo>
                  <a:lnTo>
                    <a:pt x="467600" y="762930"/>
                  </a:lnTo>
                  <a:lnTo>
                    <a:pt x="498593" y="734964"/>
                  </a:lnTo>
                  <a:lnTo>
                    <a:pt x="530453" y="707398"/>
                  </a:lnTo>
                  <a:lnTo>
                    <a:pt x="563167" y="680239"/>
                  </a:lnTo>
                  <a:lnTo>
                    <a:pt x="596724" y="653495"/>
                  </a:lnTo>
                  <a:lnTo>
                    <a:pt x="631111" y="627174"/>
                  </a:lnTo>
                  <a:lnTo>
                    <a:pt x="666316" y="601282"/>
                  </a:lnTo>
                  <a:lnTo>
                    <a:pt x="702327" y="575828"/>
                  </a:lnTo>
                  <a:lnTo>
                    <a:pt x="739133" y="550817"/>
                  </a:lnTo>
                  <a:lnTo>
                    <a:pt x="776720" y="526260"/>
                  </a:lnTo>
                  <a:lnTo>
                    <a:pt x="815077" y="502161"/>
                  </a:lnTo>
                  <a:lnTo>
                    <a:pt x="854192" y="478529"/>
                  </a:lnTo>
                  <a:lnTo>
                    <a:pt x="894053" y="455372"/>
                  </a:lnTo>
                  <a:lnTo>
                    <a:pt x="934648" y="432697"/>
                  </a:lnTo>
                  <a:lnTo>
                    <a:pt x="975964" y="410510"/>
                  </a:lnTo>
                  <a:lnTo>
                    <a:pt x="1017990" y="388821"/>
                  </a:lnTo>
                  <a:lnTo>
                    <a:pt x="1060713" y="367635"/>
                  </a:lnTo>
                  <a:lnTo>
                    <a:pt x="1104122" y="346961"/>
                  </a:lnTo>
                  <a:lnTo>
                    <a:pt x="1148204" y="326807"/>
                  </a:lnTo>
                  <a:lnTo>
                    <a:pt x="1192947" y="307178"/>
                  </a:lnTo>
                  <a:lnTo>
                    <a:pt x="1238339" y="288083"/>
                  </a:lnTo>
                  <a:lnTo>
                    <a:pt x="1284369" y="269530"/>
                  </a:lnTo>
                  <a:lnTo>
                    <a:pt x="1331024" y="251525"/>
                  </a:lnTo>
                  <a:lnTo>
                    <a:pt x="1378291" y="234077"/>
                  </a:lnTo>
                  <a:lnTo>
                    <a:pt x="1426160" y="217192"/>
                  </a:lnTo>
                  <a:lnTo>
                    <a:pt x="1474617" y="200878"/>
                  </a:lnTo>
                  <a:lnTo>
                    <a:pt x="1523651" y="185143"/>
                  </a:lnTo>
                  <a:lnTo>
                    <a:pt x="1573250" y="169993"/>
                  </a:lnTo>
                  <a:lnTo>
                    <a:pt x="1623401" y="155437"/>
                  </a:lnTo>
                  <a:lnTo>
                    <a:pt x="1674093" y="141482"/>
                  </a:lnTo>
                  <a:lnTo>
                    <a:pt x="1725313" y="128135"/>
                  </a:lnTo>
                  <a:lnTo>
                    <a:pt x="1777050" y="115404"/>
                  </a:lnTo>
                  <a:lnTo>
                    <a:pt x="1829291" y="103295"/>
                  </a:lnTo>
                  <a:lnTo>
                    <a:pt x="1882024" y="91818"/>
                  </a:lnTo>
                  <a:lnTo>
                    <a:pt x="1935237" y="80978"/>
                  </a:lnTo>
                  <a:lnTo>
                    <a:pt x="1988919" y="70784"/>
                  </a:lnTo>
                  <a:lnTo>
                    <a:pt x="2043056" y="61242"/>
                  </a:lnTo>
                  <a:lnTo>
                    <a:pt x="2097638" y="52361"/>
                  </a:lnTo>
                  <a:lnTo>
                    <a:pt x="2152651" y="44148"/>
                  </a:lnTo>
                  <a:lnTo>
                    <a:pt x="2208084" y="36610"/>
                  </a:lnTo>
                  <a:lnTo>
                    <a:pt x="2263925" y="29754"/>
                  </a:lnTo>
                  <a:lnTo>
                    <a:pt x="2320161" y="23589"/>
                  </a:lnTo>
                  <a:lnTo>
                    <a:pt x="2376781" y="18121"/>
                  </a:lnTo>
                  <a:lnTo>
                    <a:pt x="2433772" y="13358"/>
                  </a:lnTo>
                  <a:lnTo>
                    <a:pt x="2491123" y="9307"/>
                  </a:lnTo>
                  <a:lnTo>
                    <a:pt x="2548821" y="5976"/>
                  </a:lnTo>
                  <a:lnTo>
                    <a:pt x="2606855" y="3373"/>
                  </a:lnTo>
                  <a:lnTo>
                    <a:pt x="2665212" y="1504"/>
                  </a:lnTo>
                  <a:lnTo>
                    <a:pt x="2723880" y="377"/>
                  </a:lnTo>
                  <a:lnTo>
                    <a:pt x="2782846" y="0"/>
                  </a:lnTo>
                  <a:lnTo>
                    <a:pt x="2841813" y="377"/>
                  </a:lnTo>
                  <a:lnTo>
                    <a:pt x="2900481" y="1504"/>
                  </a:lnTo>
                  <a:lnTo>
                    <a:pt x="2958838" y="3373"/>
                  </a:lnTo>
                  <a:lnTo>
                    <a:pt x="3016871" y="5976"/>
                  </a:lnTo>
                  <a:lnTo>
                    <a:pt x="3074569" y="9307"/>
                  </a:lnTo>
                  <a:lnTo>
                    <a:pt x="3131920" y="13358"/>
                  </a:lnTo>
                  <a:lnTo>
                    <a:pt x="3188912" y="18121"/>
                  </a:lnTo>
                  <a:lnTo>
                    <a:pt x="3245532" y="23589"/>
                  </a:lnTo>
                  <a:lnTo>
                    <a:pt x="3301768" y="29754"/>
                  </a:lnTo>
                  <a:lnTo>
                    <a:pt x="3357609" y="36610"/>
                  </a:lnTo>
                  <a:lnTo>
                    <a:pt x="3413042" y="44148"/>
                  </a:lnTo>
                  <a:lnTo>
                    <a:pt x="3468055" y="52361"/>
                  </a:lnTo>
                  <a:lnTo>
                    <a:pt x="3522636" y="61242"/>
                  </a:lnTo>
                  <a:lnTo>
                    <a:pt x="3576774" y="70784"/>
                  </a:lnTo>
                  <a:lnTo>
                    <a:pt x="3630455" y="80978"/>
                  </a:lnTo>
                  <a:lnTo>
                    <a:pt x="3683669" y="91818"/>
                  </a:lnTo>
                  <a:lnTo>
                    <a:pt x="3736402" y="103295"/>
                  </a:lnTo>
                  <a:lnTo>
                    <a:pt x="3788643" y="115404"/>
                  </a:lnTo>
                  <a:lnTo>
                    <a:pt x="3840379" y="128135"/>
                  </a:lnTo>
                  <a:lnTo>
                    <a:pt x="3891600" y="141482"/>
                  </a:lnTo>
                  <a:lnTo>
                    <a:pt x="3942291" y="155437"/>
                  </a:lnTo>
                  <a:lnTo>
                    <a:pt x="3992443" y="169993"/>
                  </a:lnTo>
                  <a:lnTo>
                    <a:pt x="4042041" y="185143"/>
                  </a:lnTo>
                  <a:lnTo>
                    <a:pt x="4091075" y="200878"/>
                  </a:lnTo>
                  <a:lnTo>
                    <a:pt x="4139533" y="217192"/>
                  </a:lnTo>
                  <a:lnTo>
                    <a:pt x="4187401" y="234077"/>
                  </a:lnTo>
                  <a:lnTo>
                    <a:pt x="4234669" y="251525"/>
                  </a:lnTo>
                  <a:lnTo>
                    <a:pt x="4281323" y="269530"/>
                  </a:lnTo>
                  <a:lnTo>
                    <a:pt x="4327353" y="288083"/>
                  </a:lnTo>
                  <a:lnTo>
                    <a:pt x="4372745" y="307178"/>
                  </a:lnTo>
                  <a:lnTo>
                    <a:pt x="4417488" y="326807"/>
                  </a:lnTo>
                  <a:lnTo>
                    <a:pt x="4461570" y="346961"/>
                  </a:lnTo>
                  <a:lnTo>
                    <a:pt x="4504979" y="367635"/>
                  </a:lnTo>
                  <a:lnTo>
                    <a:pt x="4547702" y="388821"/>
                  </a:lnTo>
                  <a:lnTo>
                    <a:pt x="4589728" y="410510"/>
                  </a:lnTo>
                  <a:lnTo>
                    <a:pt x="4631044" y="432697"/>
                  </a:lnTo>
                  <a:lnTo>
                    <a:pt x="4671638" y="455372"/>
                  </a:lnTo>
                  <a:lnTo>
                    <a:pt x="4711499" y="478529"/>
                  </a:lnTo>
                  <a:lnTo>
                    <a:pt x="4750614" y="502161"/>
                  </a:lnTo>
                  <a:lnTo>
                    <a:pt x="4788972" y="526260"/>
                  </a:lnTo>
                  <a:lnTo>
                    <a:pt x="4826559" y="550817"/>
                  </a:lnTo>
                  <a:lnTo>
                    <a:pt x="4863364" y="575828"/>
                  </a:lnTo>
                  <a:lnTo>
                    <a:pt x="4899375" y="601282"/>
                  </a:lnTo>
                  <a:lnTo>
                    <a:pt x="4934580" y="627174"/>
                  </a:lnTo>
                  <a:lnTo>
                    <a:pt x="4968967" y="653495"/>
                  </a:lnTo>
                  <a:lnTo>
                    <a:pt x="5002524" y="680239"/>
                  </a:lnTo>
                  <a:lnTo>
                    <a:pt x="5035238" y="707398"/>
                  </a:lnTo>
                  <a:lnTo>
                    <a:pt x="5067098" y="734964"/>
                  </a:lnTo>
                  <a:lnTo>
                    <a:pt x="5098091" y="762930"/>
                  </a:lnTo>
                  <a:lnTo>
                    <a:pt x="5128206" y="791288"/>
                  </a:lnTo>
                  <a:lnTo>
                    <a:pt x="5157430" y="820032"/>
                  </a:lnTo>
                  <a:lnTo>
                    <a:pt x="5185751" y="849153"/>
                  </a:lnTo>
                  <a:lnTo>
                    <a:pt x="5213157" y="878645"/>
                  </a:lnTo>
                  <a:lnTo>
                    <a:pt x="5239637" y="908499"/>
                  </a:lnTo>
                  <a:lnTo>
                    <a:pt x="5265177" y="938709"/>
                  </a:lnTo>
                  <a:lnTo>
                    <a:pt x="5289767" y="969266"/>
                  </a:lnTo>
                  <a:lnTo>
                    <a:pt x="5313393" y="1000164"/>
                  </a:lnTo>
                  <a:lnTo>
                    <a:pt x="5336045" y="1031395"/>
                  </a:lnTo>
                  <a:lnTo>
                    <a:pt x="5357709" y="1062952"/>
                  </a:lnTo>
                  <a:lnTo>
                    <a:pt x="5398027" y="1127012"/>
                  </a:lnTo>
                  <a:lnTo>
                    <a:pt x="5434251" y="1192285"/>
                  </a:lnTo>
                  <a:lnTo>
                    <a:pt x="5466285" y="1258712"/>
                  </a:lnTo>
                  <a:lnTo>
                    <a:pt x="5494032" y="1326233"/>
                  </a:lnTo>
                  <a:lnTo>
                    <a:pt x="5517395" y="1394789"/>
                  </a:lnTo>
                  <a:lnTo>
                    <a:pt x="5536277" y="1464319"/>
                  </a:lnTo>
                  <a:lnTo>
                    <a:pt x="5550583" y="1534766"/>
                  </a:lnTo>
                  <a:lnTo>
                    <a:pt x="5560216" y="1606068"/>
                  </a:lnTo>
                  <a:lnTo>
                    <a:pt x="5565078" y="1678167"/>
                  </a:lnTo>
                  <a:lnTo>
                    <a:pt x="5565691" y="1714496"/>
                  </a:lnTo>
                  <a:lnTo>
                    <a:pt x="5563249" y="1786971"/>
                  </a:lnTo>
                  <a:lnTo>
                    <a:pt x="5555990" y="1858679"/>
                  </a:lnTo>
                  <a:lnTo>
                    <a:pt x="5544008" y="1929560"/>
                  </a:lnTo>
                  <a:lnTo>
                    <a:pt x="5527402" y="1999556"/>
                  </a:lnTo>
                  <a:lnTo>
                    <a:pt x="5506267" y="2068607"/>
                  </a:lnTo>
                  <a:lnTo>
                    <a:pt x="5480700" y="2136652"/>
                  </a:lnTo>
                  <a:lnTo>
                    <a:pt x="5450798" y="2203634"/>
                  </a:lnTo>
                  <a:lnTo>
                    <a:pt x="5416657" y="2269491"/>
                  </a:lnTo>
                  <a:lnTo>
                    <a:pt x="5378374" y="2334165"/>
                  </a:lnTo>
                  <a:lnTo>
                    <a:pt x="5336045" y="2397597"/>
                  </a:lnTo>
                  <a:lnTo>
                    <a:pt x="5313393" y="2428828"/>
                  </a:lnTo>
                  <a:lnTo>
                    <a:pt x="5289767" y="2459726"/>
                  </a:lnTo>
                  <a:lnTo>
                    <a:pt x="5265177" y="2490283"/>
                  </a:lnTo>
                  <a:lnTo>
                    <a:pt x="5239637" y="2520493"/>
                  </a:lnTo>
                  <a:lnTo>
                    <a:pt x="5213157" y="2550347"/>
                  </a:lnTo>
                  <a:lnTo>
                    <a:pt x="5185751" y="2579839"/>
                  </a:lnTo>
                  <a:lnTo>
                    <a:pt x="5157430" y="2608960"/>
                  </a:lnTo>
                  <a:lnTo>
                    <a:pt x="5128206" y="2637704"/>
                  </a:lnTo>
                  <a:lnTo>
                    <a:pt x="5098091" y="2666062"/>
                  </a:lnTo>
                  <a:lnTo>
                    <a:pt x="5067098" y="2694028"/>
                  </a:lnTo>
                  <a:lnTo>
                    <a:pt x="5035238" y="2721594"/>
                  </a:lnTo>
                  <a:lnTo>
                    <a:pt x="5002524" y="2748753"/>
                  </a:lnTo>
                  <a:lnTo>
                    <a:pt x="4968967" y="2775497"/>
                  </a:lnTo>
                  <a:lnTo>
                    <a:pt x="4934580" y="2801818"/>
                  </a:lnTo>
                  <a:lnTo>
                    <a:pt x="4899375" y="2827710"/>
                  </a:lnTo>
                  <a:lnTo>
                    <a:pt x="4863364" y="2853165"/>
                  </a:lnTo>
                  <a:lnTo>
                    <a:pt x="4826559" y="2878175"/>
                  </a:lnTo>
                  <a:lnTo>
                    <a:pt x="4788972" y="2902733"/>
                  </a:lnTo>
                  <a:lnTo>
                    <a:pt x="4750614" y="2926831"/>
                  </a:lnTo>
                  <a:lnTo>
                    <a:pt x="4711499" y="2950463"/>
                  </a:lnTo>
                  <a:lnTo>
                    <a:pt x="4671638" y="2973620"/>
                  </a:lnTo>
                  <a:lnTo>
                    <a:pt x="4631044" y="2996295"/>
                  </a:lnTo>
                  <a:lnTo>
                    <a:pt x="4589728" y="3018482"/>
                  </a:lnTo>
                  <a:lnTo>
                    <a:pt x="4547702" y="3040171"/>
                  </a:lnTo>
                  <a:lnTo>
                    <a:pt x="4504979" y="3061357"/>
                  </a:lnTo>
                  <a:lnTo>
                    <a:pt x="4461570" y="3082031"/>
                  </a:lnTo>
                  <a:lnTo>
                    <a:pt x="4417488" y="3102186"/>
                  </a:lnTo>
                  <a:lnTo>
                    <a:pt x="4372745" y="3121814"/>
                  </a:lnTo>
                  <a:lnTo>
                    <a:pt x="4327353" y="3140909"/>
                  </a:lnTo>
                  <a:lnTo>
                    <a:pt x="4281323" y="3159462"/>
                  </a:lnTo>
                  <a:lnTo>
                    <a:pt x="4234669" y="3177467"/>
                  </a:lnTo>
                  <a:lnTo>
                    <a:pt x="4187401" y="3194915"/>
                  </a:lnTo>
                  <a:lnTo>
                    <a:pt x="4139533" y="3211800"/>
                  </a:lnTo>
                  <a:lnTo>
                    <a:pt x="4091075" y="3228114"/>
                  </a:lnTo>
                  <a:lnTo>
                    <a:pt x="4042041" y="3243849"/>
                  </a:lnTo>
                  <a:lnTo>
                    <a:pt x="3992443" y="3258999"/>
                  </a:lnTo>
                  <a:lnTo>
                    <a:pt x="3942291" y="3273555"/>
                  </a:lnTo>
                  <a:lnTo>
                    <a:pt x="3891600" y="3287510"/>
                  </a:lnTo>
                  <a:lnTo>
                    <a:pt x="3840379" y="3300857"/>
                  </a:lnTo>
                  <a:lnTo>
                    <a:pt x="3788643" y="3313588"/>
                  </a:lnTo>
                  <a:lnTo>
                    <a:pt x="3736402" y="3325697"/>
                  </a:lnTo>
                  <a:lnTo>
                    <a:pt x="3683669" y="3337174"/>
                  </a:lnTo>
                  <a:lnTo>
                    <a:pt x="3630455" y="3348014"/>
                  </a:lnTo>
                  <a:lnTo>
                    <a:pt x="3576774" y="3358208"/>
                  </a:lnTo>
                  <a:lnTo>
                    <a:pt x="3522636" y="3367750"/>
                  </a:lnTo>
                  <a:lnTo>
                    <a:pt x="3468055" y="3376631"/>
                  </a:lnTo>
                  <a:lnTo>
                    <a:pt x="3413042" y="3384844"/>
                  </a:lnTo>
                  <a:lnTo>
                    <a:pt x="3357609" y="3392382"/>
                  </a:lnTo>
                  <a:lnTo>
                    <a:pt x="3301768" y="3399238"/>
                  </a:lnTo>
                  <a:lnTo>
                    <a:pt x="3245532" y="3405403"/>
                  </a:lnTo>
                  <a:lnTo>
                    <a:pt x="3188912" y="3410871"/>
                  </a:lnTo>
                  <a:lnTo>
                    <a:pt x="3131920" y="3415634"/>
                  </a:lnTo>
                  <a:lnTo>
                    <a:pt x="3074569" y="3419685"/>
                  </a:lnTo>
                  <a:lnTo>
                    <a:pt x="3016871" y="3423016"/>
                  </a:lnTo>
                  <a:lnTo>
                    <a:pt x="2958838" y="3425620"/>
                  </a:lnTo>
                  <a:lnTo>
                    <a:pt x="2900481" y="3427489"/>
                  </a:lnTo>
                  <a:lnTo>
                    <a:pt x="2841813" y="3428615"/>
                  </a:lnTo>
                  <a:lnTo>
                    <a:pt x="2782846" y="3428993"/>
                  </a:lnTo>
                  <a:lnTo>
                    <a:pt x="2723880" y="3428615"/>
                  </a:lnTo>
                  <a:lnTo>
                    <a:pt x="2665212" y="3427489"/>
                  </a:lnTo>
                  <a:lnTo>
                    <a:pt x="2606855" y="3425620"/>
                  </a:lnTo>
                  <a:lnTo>
                    <a:pt x="2548821" y="3423016"/>
                  </a:lnTo>
                  <a:lnTo>
                    <a:pt x="2491123" y="3419685"/>
                  </a:lnTo>
                  <a:lnTo>
                    <a:pt x="2433772" y="3415634"/>
                  </a:lnTo>
                  <a:lnTo>
                    <a:pt x="2376781" y="3410871"/>
                  </a:lnTo>
                  <a:lnTo>
                    <a:pt x="2320161" y="3405403"/>
                  </a:lnTo>
                  <a:lnTo>
                    <a:pt x="2263925" y="3399238"/>
                  </a:lnTo>
                  <a:lnTo>
                    <a:pt x="2208084" y="3392382"/>
                  </a:lnTo>
                  <a:lnTo>
                    <a:pt x="2152651" y="3384844"/>
                  </a:lnTo>
                  <a:lnTo>
                    <a:pt x="2097638" y="3376631"/>
                  </a:lnTo>
                  <a:lnTo>
                    <a:pt x="2043056" y="3367750"/>
                  </a:lnTo>
                  <a:lnTo>
                    <a:pt x="1988919" y="3358208"/>
                  </a:lnTo>
                  <a:lnTo>
                    <a:pt x="1935237" y="3348014"/>
                  </a:lnTo>
                  <a:lnTo>
                    <a:pt x="1882024" y="3337174"/>
                  </a:lnTo>
                  <a:lnTo>
                    <a:pt x="1829291" y="3325697"/>
                  </a:lnTo>
                  <a:lnTo>
                    <a:pt x="1777050" y="3313588"/>
                  </a:lnTo>
                  <a:lnTo>
                    <a:pt x="1725313" y="3300857"/>
                  </a:lnTo>
                  <a:lnTo>
                    <a:pt x="1674093" y="3287510"/>
                  </a:lnTo>
                  <a:lnTo>
                    <a:pt x="1623401" y="3273555"/>
                  </a:lnTo>
                  <a:lnTo>
                    <a:pt x="1573250" y="3258999"/>
                  </a:lnTo>
                  <a:lnTo>
                    <a:pt x="1523651" y="3243849"/>
                  </a:lnTo>
                  <a:lnTo>
                    <a:pt x="1474617" y="3228114"/>
                  </a:lnTo>
                  <a:lnTo>
                    <a:pt x="1426160" y="3211800"/>
                  </a:lnTo>
                  <a:lnTo>
                    <a:pt x="1378291" y="3194915"/>
                  </a:lnTo>
                  <a:lnTo>
                    <a:pt x="1331024" y="3177467"/>
                  </a:lnTo>
                  <a:lnTo>
                    <a:pt x="1284369" y="3159462"/>
                  </a:lnTo>
                  <a:lnTo>
                    <a:pt x="1238339" y="3140909"/>
                  </a:lnTo>
                  <a:lnTo>
                    <a:pt x="1192947" y="3121814"/>
                  </a:lnTo>
                  <a:lnTo>
                    <a:pt x="1148204" y="3102186"/>
                  </a:lnTo>
                  <a:lnTo>
                    <a:pt x="1104122" y="3082031"/>
                  </a:lnTo>
                  <a:lnTo>
                    <a:pt x="1060713" y="3061357"/>
                  </a:lnTo>
                  <a:lnTo>
                    <a:pt x="1017990" y="3040171"/>
                  </a:lnTo>
                  <a:lnTo>
                    <a:pt x="975964" y="3018482"/>
                  </a:lnTo>
                  <a:lnTo>
                    <a:pt x="934648" y="2996295"/>
                  </a:lnTo>
                  <a:lnTo>
                    <a:pt x="894053" y="2973620"/>
                  </a:lnTo>
                  <a:lnTo>
                    <a:pt x="854192" y="2950463"/>
                  </a:lnTo>
                  <a:lnTo>
                    <a:pt x="815077" y="2926831"/>
                  </a:lnTo>
                  <a:lnTo>
                    <a:pt x="776720" y="2902733"/>
                  </a:lnTo>
                  <a:lnTo>
                    <a:pt x="739133" y="2878175"/>
                  </a:lnTo>
                  <a:lnTo>
                    <a:pt x="702327" y="2853165"/>
                  </a:lnTo>
                  <a:lnTo>
                    <a:pt x="666316" y="2827710"/>
                  </a:lnTo>
                  <a:lnTo>
                    <a:pt x="631111" y="2801818"/>
                  </a:lnTo>
                  <a:lnTo>
                    <a:pt x="596724" y="2775497"/>
                  </a:lnTo>
                  <a:lnTo>
                    <a:pt x="563167" y="2748753"/>
                  </a:lnTo>
                  <a:lnTo>
                    <a:pt x="530453" y="2721594"/>
                  </a:lnTo>
                  <a:lnTo>
                    <a:pt x="498593" y="2694028"/>
                  </a:lnTo>
                  <a:lnTo>
                    <a:pt x="467600" y="2666062"/>
                  </a:lnTo>
                  <a:lnTo>
                    <a:pt x="437485" y="2637704"/>
                  </a:lnTo>
                  <a:lnTo>
                    <a:pt x="408261" y="2608960"/>
                  </a:lnTo>
                  <a:lnTo>
                    <a:pt x="379940" y="2579839"/>
                  </a:lnTo>
                  <a:lnTo>
                    <a:pt x="352534" y="2550347"/>
                  </a:lnTo>
                  <a:lnTo>
                    <a:pt x="326054" y="2520493"/>
                  </a:lnTo>
                  <a:lnTo>
                    <a:pt x="300513" y="2490283"/>
                  </a:lnTo>
                  <a:lnTo>
                    <a:pt x="275924" y="2459726"/>
                  </a:lnTo>
                  <a:lnTo>
                    <a:pt x="252297" y="2428828"/>
                  </a:lnTo>
                  <a:lnTo>
                    <a:pt x="229646" y="2397597"/>
                  </a:lnTo>
                  <a:lnTo>
                    <a:pt x="207982" y="2366040"/>
                  </a:lnTo>
                  <a:lnTo>
                    <a:pt x="167664" y="2301980"/>
                  </a:lnTo>
                  <a:lnTo>
                    <a:pt x="131439" y="2236707"/>
                  </a:lnTo>
                  <a:lnTo>
                    <a:pt x="99406" y="2170280"/>
                  </a:lnTo>
                  <a:lnTo>
                    <a:pt x="71659" y="2102759"/>
                  </a:lnTo>
                  <a:lnTo>
                    <a:pt x="48296" y="2034203"/>
                  </a:lnTo>
                  <a:lnTo>
                    <a:pt x="29413" y="1964673"/>
                  </a:lnTo>
                  <a:lnTo>
                    <a:pt x="15107" y="1894227"/>
                  </a:lnTo>
                  <a:lnTo>
                    <a:pt x="5474" y="1822924"/>
                  </a:lnTo>
                  <a:lnTo>
                    <a:pt x="612" y="1750826"/>
                  </a:lnTo>
                  <a:lnTo>
                    <a:pt x="0" y="1714496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64054" y="4190992"/>
            <a:ext cx="1575194" cy="75247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0876" y="5274045"/>
            <a:ext cx="154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rlito"/>
                <a:cs typeface="Carlito"/>
              </a:rPr>
              <a:t>Training</a:t>
            </a:r>
            <a:r>
              <a:rPr spc="-3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Records</a:t>
            </a:r>
            <a:endParaRPr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6716" y="3064249"/>
            <a:ext cx="40424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pc="-10" dirty="0">
                <a:latin typeface="Carlito"/>
                <a:cs typeface="Carlito"/>
              </a:rPr>
              <a:t>Compute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Distance</a:t>
            </a:r>
            <a:endParaRPr>
              <a:latin typeface="Carlito"/>
              <a:cs typeface="Carlito"/>
            </a:endParaRPr>
          </a:p>
          <a:p>
            <a:pPr marL="2964180">
              <a:lnSpc>
                <a:spcPts val="1980"/>
              </a:lnSpc>
            </a:pPr>
            <a:r>
              <a:rPr spc="-35" dirty="0">
                <a:latin typeface="Carlito"/>
                <a:cs typeface="Carlito"/>
              </a:rPr>
              <a:t>Test</a:t>
            </a:r>
            <a:r>
              <a:rPr spc="-7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Record</a:t>
            </a:r>
            <a:endParaRPr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34193" y="3562342"/>
            <a:ext cx="6283325" cy="1790700"/>
            <a:chOff x="3656392" y="3562342"/>
            <a:chExt cx="6283325" cy="1790700"/>
          </a:xfrm>
        </p:grpSpPr>
        <p:sp>
          <p:nvSpPr>
            <p:cNvPr id="14" name="object 14"/>
            <p:cNvSpPr/>
            <p:nvPr/>
          </p:nvSpPr>
          <p:spPr>
            <a:xfrm>
              <a:off x="6195762" y="3581392"/>
              <a:ext cx="3453765" cy="859790"/>
            </a:xfrm>
            <a:custGeom>
              <a:avLst/>
              <a:gdLst/>
              <a:ahLst/>
              <a:cxnLst/>
              <a:rect l="l" t="t" r="r" b="b"/>
              <a:pathLst>
                <a:path w="3453765" h="859789">
                  <a:moveTo>
                    <a:pt x="0" y="0"/>
                  </a:moveTo>
                  <a:lnTo>
                    <a:pt x="3453618" y="85919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5130" y="4360491"/>
              <a:ext cx="221074" cy="1602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65688" y="4571990"/>
              <a:ext cx="4182110" cy="72390"/>
            </a:xfrm>
            <a:custGeom>
              <a:avLst/>
              <a:gdLst/>
              <a:ahLst/>
              <a:cxnLst/>
              <a:rect l="l" t="t" r="r" b="b"/>
              <a:pathLst>
                <a:path w="4182109" h="72389">
                  <a:moveTo>
                    <a:pt x="0" y="0"/>
                  </a:moveTo>
                  <a:lnTo>
                    <a:pt x="4181966" y="7224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7530" y="4562265"/>
              <a:ext cx="212049" cy="1639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05787" y="4906689"/>
              <a:ext cx="3239135" cy="427355"/>
            </a:xfrm>
            <a:custGeom>
              <a:avLst/>
              <a:gdLst/>
              <a:ahLst/>
              <a:cxnLst/>
              <a:rect l="l" t="t" r="r" b="b"/>
              <a:pathLst>
                <a:path w="3239134" h="427354">
                  <a:moveTo>
                    <a:pt x="0" y="427299"/>
                  </a:moveTo>
                  <a:lnTo>
                    <a:pt x="3238793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7305" y="4825240"/>
              <a:ext cx="217749" cy="1628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675442" y="4811815"/>
              <a:ext cx="5967730" cy="294005"/>
            </a:xfrm>
            <a:custGeom>
              <a:avLst/>
              <a:gdLst/>
              <a:ahLst/>
              <a:cxnLst/>
              <a:rect l="l" t="t" r="r" b="b"/>
              <a:pathLst>
                <a:path w="5967730" h="294004">
                  <a:moveTo>
                    <a:pt x="0" y="293574"/>
                  </a:moveTo>
                  <a:lnTo>
                    <a:pt x="5967437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0755" y="4729915"/>
              <a:ext cx="213874" cy="1638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00516" y="3733792"/>
              <a:ext cx="5339715" cy="804545"/>
            </a:xfrm>
            <a:custGeom>
              <a:avLst/>
              <a:gdLst/>
              <a:ahLst/>
              <a:cxnLst/>
              <a:rect l="l" t="t" r="r" b="b"/>
              <a:pathLst>
                <a:path w="5339715" h="804545">
                  <a:moveTo>
                    <a:pt x="0" y="0"/>
                  </a:moveTo>
                  <a:lnTo>
                    <a:pt x="5339639" y="80414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1731" y="4456665"/>
              <a:ext cx="218449" cy="1625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391704" y="5274045"/>
            <a:ext cx="2417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>
                <a:latin typeface="Carlito"/>
                <a:cs typeface="Carlito"/>
              </a:rPr>
              <a:t>Choose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k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“nearest” records</a:t>
            </a:r>
            <a:endParaRPr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21263" y="4547942"/>
            <a:ext cx="4390390" cy="808355"/>
            <a:chOff x="5543463" y="4547941"/>
            <a:chExt cx="4390390" cy="808355"/>
          </a:xfrm>
        </p:grpSpPr>
        <p:sp>
          <p:nvSpPr>
            <p:cNvPr id="26" name="object 26"/>
            <p:cNvSpPr/>
            <p:nvPr/>
          </p:nvSpPr>
          <p:spPr>
            <a:xfrm>
              <a:off x="5565688" y="4571990"/>
              <a:ext cx="4144010" cy="71755"/>
            </a:xfrm>
            <a:custGeom>
              <a:avLst/>
              <a:gdLst/>
              <a:ahLst/>
              <a:cxnLst/>
              <a:rect l="l" t="t" r="r" b="b"/>
              <a:pathLst>
                <a:path w="4144009" h="71754">
                  <a:moveTo>
                    <a:pt x="0" y="0"/>
                  </a:moveTo>
                  <a:lnTo>
                    <a:pt x="4143866" y="71599"/>
                  </a:lnTo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6080" y="4547941"/>
              <a:ext cx="247399" cy="1912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05787" y="4911665"/>
              <a:ext cx="3201035" cy="422909"/>
            </a:xfrm>
            <a:custGeom>
              <a:avLst/>
              <a:gdLst/>
              <a:ahLst/>
              <a:cxnLst/>
              <a:rect l="l" t="t" r="r" b="b"/>
              <a:pathLst>
                <a:path w="3201034" h="422910">
                  <a:moveTo>
                    <a:pt x="0" y="422324"/>
                  </a:moveTo>
                  <a:lnTo>
                    <a:pt x="3201018" y="0"/>
                  </a:lnTo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97205" y="4838890"/>
              <a:ext cx="210185" cy="146050"/>
            </a:xfrm>
            <a:custGeom>
              <a:avLst/>
              <a:gdLst/>
              <a:ahLst/>
              <a:cxnLst/>
              <a:rect l="l" t="t" r="r" b="b"/>
              <a:pathLst>
                <a:path w="210184" h="146050">
                  <a:moveTo>
                    <a:pt x="19199" y="145574"/>
                  </a:moveTo>
                  <a:lnTo>
                    <a:pt x="0" y="0"/>
                  </a:lnTo>
                  <a:lnTo>
                    <a:pt x="209574" y="46399"/>
                  </a:lnTo>
                  <a:lnTo>
                    <a:pt x="19199" y="1455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97205" y="4838890"/>
              <a:ext cx="210185" cy="146050"/>
            </a:xfrm>
            <a:custGeom>
              <a:avLst/>
              <a:gdLst/>
              <a:ahLst/>
              <a:cxnLst/>
              <a:rect l="l" t="t" r="r" b="b"/>
              <a:pathLst>
                <a:path w="210184" h="146050">
                  <a:moveTo>
                    <a:pt x="19199" y="145574"/>
                  </a:moveTo>
                  <a:lnTo>
                    <a:pt x="209574" y="46399"/>
                  </a:lnTo>
                  <a:lnTo>
                    <a:pt x="0" y="0"/>
                  </a:lnTo>
                  <a:lnTo>
                    <a:pt x="19199" y="145574"/>
                  </a:lnTo>
                  <a:close/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12983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009" y="419573"/>
            <a:ext cx="11630025" cy="490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8415">
              <a:lnSpc>
                <a:spcPts val="3304"/>
              </a:lnSpc>
              <a:spcBef>
                <a:spcPts val="100"/>
              </a:spcBef>
            </a:pP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K-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8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28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(KNN)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25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Simple,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but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very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powerful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algorithm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25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Classifies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based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similarity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measure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25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This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does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build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model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25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Does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“learn”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until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example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submitted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classification</a:t>
            </a:r>
            <a:endParaRPr sz="2800">
              <a:latin typeface="Carlito"/>
              <a:cs typeface="Carlito"/>
            </a:endParaRPr>
          </a:p>
          <a:p>
            <a:pPr marL="302260" marR="5080" indent="-290195">
              <a:lnSpc>
                <a:spcPct val="80000"/>
              </a:lnSpc>
              <a:spcBef>
                <a:spcPts val="615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Whenever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classify,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35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nearest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neighbors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data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19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Classified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“MAJORITY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VOTES”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neighbor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classes</a:t>
            </a:r>
            <a:endParaRPr sz="2800">
              <a:latin typeface="Carlito"/>
              <a:cs typeface="Carlito"/>
            </a:endParaRPr>
          </a:p>
          <a:p>
            <a:pPr marL="302260" marR="950594" indent="-290195">
              <a:lnSpc>
                <a:spcPct val="80000"/>
              </a:lnSpc>
              <a:spcBef>
                <a:spcPts val="615"/>
              </a:spcBef>
              <a:buChar char="•"/>
              <a:tabLst>
                <a:tab pos="302260" algn="l"/>
                <a:tab pos="382270" algn="l"/>
              </a:tabLst>
            </a:pPr>
            <a:r>
              <a:rPr sz="2800" dirty="0">
                <a:latin typeface="Arial"/>
                <a:cs typeface="Arial"/>
              </a:rPr>
              <a:t>	</a:t>
            </a:r>
            <a:r>
              <a:rPr sz="2800" dirty="0">
                <a:latin typeface="Carlito"/>
                <a:cs typeface="Carlito"/>
              </a:rPr>
              <a:t>Assigned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most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common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amongst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its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Knearest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neighbors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(by </a:t>
            </a:r>
            <a:r>
              <a:rPr sz="2800" dirty="0">
                <a:latin typeface="Carlito"/>
                <a:cs typeface="Carlito"/>
              </a:rPr>
              <a:t>measuring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“distance”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data)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190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practice,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800" i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usually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chosen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odd,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so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as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avoid</a:t>
            </a:r>
            <a:r>
              <a:rPr sz="28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ties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ts val="3304"/>
              </a:lnSpc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800" i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8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rule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generally</a:t>
            </a:r>
            <a:r>
              <a:rPr sz="28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called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nearest-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r>
              <a:rPr sz="28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classification</a:t>
            </a: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rule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18213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008" y="416726"/>
            <a:ext cx="11518900" cy="51460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28415">
              <a:spcBef>
                <a:spcPts val="660"/>
              </a:spcBef>
            </a:pP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K-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8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28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(KNN)</a:t>
            </a:r>
            <a:endParaRPr sz="2800">
              <a:latin typeface="Carlito"/>
              <a:cs typeface="Carlito"/>
            </a:endParaRPr>
          </a:p>
          <a:p>
            <a:pPr marL="302260" marR="508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35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Nearest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Neighbor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simplest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Machine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Learning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based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Supervised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Learning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technique.</a:t>
            </a:r>
            <a:endParaRPr sz="2800">
              <a:latin typeface="Carlito"/>
              <a:cs typeface="Carlito"/>
            </a:endParaRPr>
          </a:p>
          <a:p>
            <a:pPr marL="302260" marR="18034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40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assumes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similarity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case/data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and </a:t>
            </a:r>
            <a:r>
              <a:rPr sz="2800" dirty="0">
                <a:latin typeface="Carlito"/>
                <a:cs typeface="Carlito"/>
              </a:rPr>
              <a:t>available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cases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put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case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category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available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categories.</a:t>
            </a:r>
            <a:endParaRPr sz="2800">
              <a:latin typeface="Carlito"/>
              <a:cs typeface="Carlito"/>
            </a:endParaRPr>
          </a:p>
          <a:p>
            <a:pPr>
              <a:spcBef>
                <a:spcPts val="106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301625" indent="-288925">
              <a:buFont typeface="Arial"/>
              <a:buChar char="•"/>
              <a:tabLst>
                <a:tab pos="301625" algn="l"/>
              </a:tabLst>
            </a:pPr>
            <a:r>
              <a:rPr sz="2800" spc="-40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Regression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well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but</a:t>
            </a:r>
            <a:endParaRPr sz="2800">
              <a:latin typeface="Carlito"/>
              <a:cs typeface="Carlito"/>
            </a:endParaRPr>
          </a:p>
          <a:p>
            <a:pPr marL="302260"/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mostly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it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used</a:t>
            </a:r>
            <a:r>
              <a:rPr sz="28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Classification</a:t>
            </a:r>
            <a:r>
              <a:rPr sz="28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problems.</a:t>
            </a:r>
            <a:endParaRPr sz="2800">
              <a:latin typeface="Carlito"/>
              <a:cs typeface="Carlito"/>
            </a:endParaRPr>
          </a:p>
          <a:p>
            <a:pPr marL="302260" marR="877569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40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b="1" spc="-25" dirty="0">
                <a:latin typeface="Carlito"/>
                <a:cs typeface="Carlito"/>
              </a:rPr>
              <a:t>non-</a:t>
            </a:r>
            <a:r>
              <a:rPr sz="2800" b="1" spc="-20" dirty="0">
                <a:latin typeface="Carlito"/>
                <a:cs typeface="Carlito"/>
              </a:rPr>
              <a:t>parametric</a:t>
            </a:r>
            <a:r>
              <a:rPr sz="2800" b="1" spc="-5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algorithm</a:t>
            </a:r>
            <a:r>
              <a:rPr sz="2800" dirty="0">
                <a:latin typeface="Carlito"/>
                <a:cs typeface="Carlito"/>
              </a:rPr>
              <a:t>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means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does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make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any </a:t>
            </a:r>
            <a:r>
              <a:rPr sz="2800" dirty="0">
                <a:latin typeface="Carlito"/>
                <a:cs typeface="Carlito"/>
              </a:rPr>
              <a:t>assumption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underlying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463415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008" y="487847"/>
            <a:ext cx="11579860" cy="400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71500" indent="-288290" algn="just">
              <a:spcBef>
                <a:spcPts val="100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40" dirty="0">
                <a:latin typeface="Carlito"/>
                <a:cs typeface="Carlito"/>
              </a:rPr>
              <a:t>K-</a:t>
            </a:r>
            <a:r>
              <a:rPr sz="2800" dirty="0">
                <a:latin typeface="Carlito"/>
                <a:cs typeface="Carlito"/>
              </a:rPr>
              <a:t>NN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stores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available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point 	</a:t>
            </a:r>
            <a:r>
              <a:rPr sz="2800" dirty="0">
                <a:latin typeface="Carlito"/>
                <a:cs typeface="Carlito"/>
              </a:rPr>
              <a:t>based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similarity.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This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means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when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appears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be 	</a:t>
            </a:r>
            <a:r>
              <a:rPr sz="2800" dirty="0">
                <a:latin typeface="Carlito"/>
                <a:cs typeface="Carlito"/>
              </a:rPr>
              <a:t>easily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well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suite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category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K-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algorithm.</a:t>
            </a:r>
            <a:endParaRPr sz="2800">
              <a:latin typeface="Carlito"/>
              <a:cs typeface="Carlito"/>
            </a:endParaRPr>
          </a:p>
          <a:p>
            <a:pPr marL="302260" marR="567055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It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also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called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lazy</a:t>
            </a:r>
            <a:r>
              <a:rPr sz="2800" b="1" spc="-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learner</a:t>
            </a:r>
            <a:r>
              <a:rPr sz="2800" b="1" spc="-5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algorithm</a:t>
            </a:r>
            <a:r>
              <a:rPr sz="2800" b="1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because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does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learn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from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immediately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instead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stores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dataset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time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classification,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performs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action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dataset.</a:t>
            </a:r>
            <a:endParaRPr sz="2800">
              <a:latin typeface="Carlito"/>
              <a:cs typeface="Carlito"/>
            </a:endParaRPr>
          </a:p>
          <a:p>
            <a:pPr marL="302260" marR="508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KNN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algorithm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phase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just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stores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dataset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when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gets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category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much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similar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new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data.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950410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510" y="1756663"/>
            <a:ext cx="10309225" cy="16510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19405" indent="-281305">
              <a:spcBef>
                <a:spcPts val="740"/>
              </a:spcBef>
              <a:buFont typeface="Arial"/>
              <a:buChar char="•"/>
              <a:tabLst>
                <a:tab pos="319405" algn="l"/>
              </a:tabLst>
            </a:pPr>
            <a:r>
              <a:rPr sz="3200" dirty="0">
                <a:latin typeface="Times New Roman"/>
                <a:cs typeface="Times New Roman"/>
              </a:rPr>
              <a:t>Given: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set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P</a:t>
            </a:r>
            <a:r>
              <a:rPr sz="3200" i="1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n</a:t>
            </a:r>
            <a:r>
              <a:rPr sz="3200" i="1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points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i="1" spc="-25" dirty="0">
                <a:latin typeface="Times New Roman"/>
                <a:cs typeface="Times New Roman"/>
              </a:rPr>
              <a:t>R</a:t>
            </a:r>
            <a:r>
              <a:rPr sz="3150" i="1" spc="-37" baseline="31746" dirty="0">
                <a:latin typeface="Times New Roman"/>
                <a:cs typeface="Times New Roman"/>
              </a:rPr>
              <a:t>d</a:t>
            </a:r>
            <a:endParaRPr sz="3150" baseline="31746">
              <a:latin typeface="Times New Roman"/>
              <a:cs typeface="Times New Roman"/>
            </a:endParaRPr>
          </a:p>
          <a:p>
            <a:pPr marL="319405" indent="-281305">
              <a:spcBef>
                <a:spcPts val="640"/>
              </a:spcBef>
              <a:buFont typeface="Arial"/>
              <a:buChar char="•"/>
              <a:tabLst>
                <a:tab pos="319405" algn="l"/>
                <a:tab pos="8860790" algn="l"/>
              </a:tabLst>
            </a:pPr>
            <a:r>
              <a:rPr sz="3200" dirty="0">
                <a:latin typeface="Times New Roman"/>
                <a:cs typeface="Times New Roman"/>
              </a:rPr>
              <a:t>Goal: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structure,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given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query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point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i="1" spc="-25" dirty="0">
                <a:latin typeface="Times New Roman"/>
                <a:cs typeface="Times New Roman"/>
              </a:rPr>
              <a:t>q</a:t>
            </a:r>
            <a:r>
              <a:rPr sz="3200" spc="-25" dirty="0">
                <a:latin typeface="Times New Roman"/>
                <a:cs typeface="Times New Roman"/>
              </a:rPr>
              <a:t>,</a:t>
            </a:r>
            <a:r>
              <a:rPr sz="3200" dirty="0">
                <a:latin typeface="Times New Roman"/>
                <a:cs typeface="Times New Roman"/>
              </a:rPr>
              <a:t>	finds</a:t>
            </a:r>
            <a:r>
              <a:rPr sz="3200" spc="-25" dirty="0">
                <a:latin typeface="Times New Roman"/>
                <a:cs typeface="Times New Roman"/>
              </a:rPr>
              <a:t> the</a:t>
            </a:r>
            <a:endParaRPr sz="3200">
              <a:latin typeface="Times New Roman"/>
              <a:cs typeface="Times New Roman"/>
            </a:endParaRPr>
          </a:p>
          <a:p>
            <a:pPr marL="320040">
              <a:tabLst>
                <a:tab pos="3272790" algn="l"/>
              </a:tabLst>
            </a:pPr>
            <a:r>
              <a:rPr sz="3200" i="1" spc="-10" dirty="0">
                <a:latin typeface="Times New Roman"/>
                <a:cs typeface="Times New Roman"/>
              </a:rPr>
              <a:t>nearest</a:t>
            </a:r>
            <a:r>
              <a:rPr sz="3200" i="1" spc="-175" dirty="0">
                <a:latin typeface="Times New Roman"/>
                <a:cs typeface="Times New Roman"/>
              </a:rPr>
              <a:t> </a:t>
            </a:r>
            <a:r>
              <a:rPr sz="3200" i="1" spc="-10" dirty="0">
                <a:latin typeface="Times New Roman"/>
                <a:cs typeface="Times New Roman"/>
              </a:rPr>
              <a:t>neighbor</a:t>
            </a:r>
            <a:r>
              <a:rPr sz="3200" i="1" dirty="0">
                <a:latin typeface="Times New Roman"/>
                <a:cs typeface="Times New Roman"/>
              </a:rPr>
              <a:t>	p</a:t>
            </a:r>
            <a:r>
              <a:rPr sz="3200" i="1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q</a:t>
            </a:r>
            <a:r>
              <a:rPr sz="3200" i="1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spc="-50" dirty="0"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432" y="4948227"/>
            <a:ext cx="219549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3850" y="4262428"/>
            <a:ext cx="219549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3727" y="4643428"/>
            <a:ext cx="219549" cy="1619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96199" y="50423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509" y="473759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8801" y="3729030"/>
            <a:ext cx="219549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8850" y="5253027"/>
            <a:ext cx="219549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3924" y="5786425"/>
            <a:ext cx="219549" cy="1619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3826" y="6015025"/>
            <a:ext cx="219549" cy="16192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638456" y="4483278"/>
            <a:ext cx="2201545" cy="322580"/>
            <a:chOff x="3460655" y="4483278"/>
            <a:chExt cx="2201545" cy="322580"/>
          </a:xfrm>
        </p:grpSpPr>
        <p:sp>
          <p:nvSpPr>
            <p:cNvPr id="13" name="object 13"/>
            <p:cNvSpPr/>
            <p:nvPr/>
          </p:nvSpPr>
          <p:spPr>
            <a:xfrm>
              <a:off x="3465417" y="4503615"/>
              <a:ext cx="2148840" cy="297180"/>
            </a:xfrm>
            <a:custGeom>
              <a:avLst/>
              <a:gdLst/>
              <a:ahLst/>
              <a:cxnLst/>
              <a:rect l="l" t="t" r="r" b="b"/>
              <a:pathLst>
                <a:path w="2148840" h="297179">
                  <a:moveTo>
                    <a:pt x="0" y="296974"/>
                  </a:moveTo>
                  <a:lnTo>
                    <a:pt x="214867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11938" y="448804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299" y="31149"/>
                  </a:moveTo>
                  <a:lnTo>
                    <a:pt x="0" y="0"/>
                  </a:lnTo>
                  <a:lnTo>
                    <a:pt x="44974" y="9649"/>
                  </a:lnTo>
                  <a:lnTo>
                    <a:pt x="4299" y="31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1938" y="448804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299" y="31149"/>
                  </a:moveTo>
                  <a:lnTo>
                    <a:pt x="44974" y="9649"/>
                  </a:lnTo>
                  <a:lnTo>
                    <a:pt x="0" y="0"/>
                  </a:lnTo>
                  <a:lnTo>
                    <a:pt x="4299" y="311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1323053"/>
          </a:xfrm>
          <a:prstGeom prst="rect">
            <a:avLst/>
          </a:prstGeom>
        </p:spPr>
        <p:txBody>
          <a:bodyPr vert="horz" wrap="square" lIns="0" tIns="944498" rIns="0" bIns="0" rtlCol="0">
            <a:spAutoFit/>
          </a:bodyPr>
          <a:lstStyle/>
          <a:p>
            <a:pPr marL="229235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Graphical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analysis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Neighbour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Technique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199294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91" y="1752596"/>
            <a:ext cx="10816328" cy="364014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6492" y="5423397"/>
            <a:ext cx="10140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 indent="-67945">
              <a:spcBef>
                <a:spcPts val="100"/>
              </a:spcBef>
            </a:pPr>
            <a:r>
              <a:rPr sz="2400" spc="-40" dirty="0">
                <a:latin typeface="Carlito"/>
                <a:cs typeface="Carlito"/>
              </a:rPr>
              <a:t>K-</a:t>
            </a:r>
            <a:r>
              <a:rPr sz="2400" spc="-10" dirty="0">
                <a:latin typeface="Carlito"/>
                <a:cs typeface="Carlito"/>
              </a:rPr>
              <a:t>nearest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neighbors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x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points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smallest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x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8416" rIns="0" bIns="0" rtlCol="0">
            <a:spAutoFit/>
          </a:bodyPr>
          <a:lstStyle/>
          <a:p>
            <a:pPr marL="404749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Definition</a:t>
            </a:r>
            <a:r>
              <a:rPr sz="28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8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8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356617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19"/>
            <a:ext cx="12210827" cy="1439146"/>
          </a:xfrm>
          <a:prstGeom prst="rect">
            <a:avLst/>
          </a:prstGeom>
        </p:spPr>
        <p:txBody>
          <a:bodyPr vert="horz" wrap="square" lIns="0" tIns="823248" rIns="0" bIns="0" rtlCol="0">
            <a:spAutoFit/>
          </a:bodyPr>
          <a:lstStyle/>
          <a:p>
            <a:pPr marL="4346575">
              <a:spcBef>
                <a:spcPts val="100"/>
              </a:spcBef>
            </a:pPr>
            <a:r>
              <a:rPr spc="-10" dirty="0"/>
              <a:t>1-Nearest</a:t>
            </a:r>
            <a:r>
              <a:rPr spc="-200" dirty="0"/>
              <a:t> </a:t>
            </a:r>
            <a:r>
              <a:rPr spc="-10" dirty="0"/>
              <a:t>Neighbor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3653" y="4948228"/>
            <a:ext cx="429895" cy="161925"/>
            <a:chOff x="5035852" y="4948227"/>
            <a:chExt cx="429895" cy="161925"/>
          </a:xfrm>
        </p:grpSpPr>
        <p:sp>
          <p:nvSpPr>
            <p:cNvPr id="4" name="object 4"/>
            <p:cNvSpPr/>
            <p:nvPr/>
          </p:nvSpPr>
          <p:spPr>
            <a:xfrm>
              <a:off x="5040614" y="49529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40614" y="4952989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158776" y="2814632"/>
            <a:ext cx="1795145" cy="1304925"/>
            <a:chOff x="5980975" y="2814631"/>
            <a:chExt cx="1795145" cy="1304925"/>
          </a:xfrm>
        </p:grpSpPr>
        <p:sp>
          <p:nvSpPr>
            <p:cNvPr id="7" name="object 7"/>
            <p:cNvSpPr/>
            <p:nvPr/>
          </p:nvSpPr>
          <p:spPr>
            <a:xfrm>
              <a:off x="5985738" y="2819394"/>
              <a:ext cx="1785620" cy="1295400"/>
            </a:xfrm>
            <a:custGeom>
              <a:avLst/>
              <a:gdLst/>
              <a:ahLst/>
              <a:cxnLst/>
              <a:rect l="l" t="t" r="r" b="b"/>
              <a:pathLst>
                <a:path w="1785620" h="1295400">
                  <a:moveTo>
                    <a:pt x="892598" y="1295397"/>
                  </a:moveTo>
                  <a:lnTo>
                    <a:pt x="836148" y="1294123"/>
                  </a:lnTo>
                  <a:lnTo>
                    <a:pt x="780631" y="1290351"/>
                  </a:lnTo>
                  <a:lnTo>
                    <a:pt x="726152" y="1284156"/>
                  </a:lnTo>
                  <a:lnTo>
                    <a:pt x="672815" y="1275616"/>
                  </a:lnTo>
                  <a:lnTo>
                    <a:pt x="620725" y="1264806"/>
                  </a:lnTo>
                  <a:lnTo>
                    <a:pt x="569986" y="1251801"/>
                  </a:lnTo>
                  <a:lnTo>
                    <a:pt x="520703" y="1236677"/>
                  </a:lnTo>
                  <a:lnTo>
                    <a:pt x="472980" y="1219511"/>
                  </a:lnTo>
                  <a:lnTo>
                    <a:pt x="426923" y="1200378"/>
                  </a:lnTo>
                  <a:lnTo>
                    <a:pt x="382635" y="1179354"/>
                  </a:lnTo>
                  <a:lnTo>
                    <a:pt x="340221" y="1156514"/>
                  </a:lnTo>
                  <a:lnTo>
                    <a:pt x="299785" y="1131936"/>
                  </a:lnTo>
                  <a:lnTo>
                    <a:pt x="261433" y="1105694"/>
                  </a:lnTo>
                  <a:lnTo>
                    <a:pt x="225269" y="1077865"/>
                  </a:lnTo>
                  <a:lnTo>
                    <a:pt x="191397" y="1048524"/>
                  </a:lnTo>
                  <a:lnTo>
                    <a:pt x="159922" y="1017747"/>
                  </a:lnTo>
                  <a:lnTo>
                    <a:pt x="130948" y="985610"/>
                  </a:lnTo>
                  <a:lnTo>
                    <a:pt x="104580" y="952189"/>
                  </a:lnTo>
                  <a:lnTo>
                    <a:pt x="80923" y="917560"/>
                  </a:lnTo>
                  <a:lnTo>
                    <a:pt x="60081" y="881799"/>
                  </a:lnTo>
                  <a:lnTo>
                    <a:pt x="42158" y="844981"/>
                  </a:lnTo>
                  <a:lnTo>
                    <a:pt x="27260" y="807182"/>
                  </a:lnTo>
                  <a:lnTo>
                    <a:pt x="15490" y="768478"/>
                  </a:lnTo>
                  <a:lnTo>
                    <a:pt x="6954" y="728946"/>
                  </a:lnTo>
                  <a:lnTo>
                    <a:pt x="1756" y="688661"/>
                  </a:lnTo>
                  <a:lnTo>
                    <a:pt x="0" y="647698"/>
                  </a:lnTo>
                  <a:lnTo>
                    <a:pt x="1756" y="606736"/>
                  </a:lnTo>
                  <a:lnTo>
                    <a:pt x="6954" y="566450"/>
                  </a:lnTo>
                  <a:lnTo>
                    <a:pt x="15490" y="526918"/>
                  </a:lnTo>
                  <a:lnTo>
                    <a:pt x="27260" y="488215"/>
                  </a:lnTo>
                  <a:lnTo>
                    <a:pt x="42158" y="450416"/>
                  </a:lnTo>
                  <a:lnTo>
                    <a:pt x="60081" y="413598"/>
                  </a:lnTo>
                  <a:lnTo>
                    <a:pt x="80923" y="377836"/>
                  </a:lnTo>
                  <a:lnTo>
                    <a:pt x="104580" y="343207"/>
                  </a:lnTo>
                  <a:lnTo>
                    <a:pt x="130948" y="309786"/>
                  </a:lnTo>
                  <a:lnTo>
                    <a:pt x="159922" y="277650"/>
                  </a:lnTo>
                  <a:lnTo>
                    <a:pt x="191397" y="246873"/>
                  </a:lnTo>
                  <a:lnTo>
                    <a:pt x="225269" y="217532"/>
                  </a:lnTo>
                  <a:lnTo>
                    <a:pt x="261433" y="189702"/>
                  </a:lnTo>
                  <a:lnTo>
                    <a:pt x="299785" y="163460"/>
                  </a:lnTo>
                  <a:lnTo>
                    <a:pt x="340221" y="138882"/>
                  </a:lnTo>
                  <a:lnTo>
                    <a:pt x="382635" y="116043"/>
                  </a:lnTo>
                  <a:lnTo>
                    <a:pt x="426923" y="95019"/>
                  </a:lnTo>
                  <a:lnTo>
                    <a:pt x="472980" y="75886"/>
                  </a:lnTo>
                  <a:lnTo>
                    <a:pt x="520703" y="58719"/>
                  </a:lnTo>
                  <a:lnTo>
                    <a:pt x="569986" y="43596"/>
                  </a:lnTo>
                  <a:lnTo>
                    <a:pt x="620725" y="30591"/>
                  </a:lnTo>
                  <a:lnTo>
                    <a:pt x="672815" y="19780"/>
                  </a:lnTo>
                  <a:lnTo>
                    <a:pt x="726152" y="11240"/>
                  </a:lnTo>
                  <a:lnTo>
                    <a:pt x="780631" y="5046"/>
                  </a:lnTo>
                  <a:lnTo>
                    <a:pt x="836148" y="1274"/>
                  </a:lnTo>
                  <a:lnTo>
                    <a:pt x="892598" y="0"/>
                  </a:lnTo>
                  <a:lnTo>
                    <a:pt x="949048" y="1274"/>
                  </a:lnTo>
                  <a:lnTo>
                    <a:pt x="1004565" y="5046"/>
                  </a:lnTo>
                  <a:lnTo>
                    <a:pt x="1059045" y="11240"/>
                  </a:lnTo>
                  <a:lnTo>
                    <a:pt x="1112382" y="19780"/>
                  </a:lnTo>
                  <a:lnTo>
                    <a:pt x="1164473" y="30591"/>
                  </a:lnTo>
                  <a:lnTo>
                    <a:pt x="1215213" y="43596"/>
                  </a:lnTo>
                  <a:lnTo>
                    <a:pt x="1264497" y="58719"/>
                  </a:lnTo>
                  <a:lnTo>
                    <a:pt x="1312221" y="75886"/>
                  </a:lnTo>
                  <a:lnTo>
                    <a:pt x="1358280" y="95019"/>
                  </a:lnTo>
                  <a:lnTo>
                    <a:pt x="1402569" y="116043"/>
                  </a:lnTo>
                  <a:lnTo>
                    <a:pt x="1444984" y="138882"/>
                  </a:lnTo>
                  <a:lnTo>
                    <a:pt x="1485421" y="163460"/>
                  </a:lnTo>
                  <a:lnTo>
                    <a:pt x="1523775" y="189702"/>
                  </a:lnTo>
                  <a:lnTo>
                    <a:pt x="1559940" y="217532"/>
                  </a:lnTo>
                  <a:lnTo>
                    <a:pt x="1593814" y="246873"/>
                  </a:lnTo>
                  <a:lnTo>
                    <a:pt x="1625290" y="277650"/>
                  </a:lnTo>
                  <a:lnTo>
                    <a:pt x="1654265" y="309786"/>
                  </a:lnTo>
                  <a:lnTo>
                    <a:pt x="1680635" y="343207"/>
                  </a:lnTo>
                  <a:lnTo>
                    <a:pt x="1704293" y="377836"/>
                  </a:lnTo>
                  <a:lnTo>
                    <a:pt x="1725136" y="413598"/>
                  </a:lnTo>
                  <a:lnTo>
                    <a:pt x="1743060" y="450416"/>
                  </a:lnTo>
                  <a:lnTo>
                    <a:pt x="1757959" y="488215"/>
                  </a:lnTo>
                  <a:lnTo>
                    <a:pt x="1769729" y="526918"/>
                  </a:lnTo>
                  <a:lnTo>
                    <a:pt x="1778266" y="566450"/>
                  </a:lnTo>
                  <a:lnTo>
                    <a:pt x="1783465" y="606736"/>
                  </a:lnTo>
                  <a:lnTo>
                    <a:pt x="1785221" y="647698"/>
                  </a:lnTo>
                  <a:lnTo>
                    <a:pt x="1783465" y="688661"/>
                  </a:lnTo>
                  <a:lnTo>
                    <a:pt x="1778266" y="728946"/>
                  </a:lnTo>
                  <a:lnTo>
                    <a:pt x="1769729" y="768478"/>
                  </a:lnTo>
                  <a:lnTo>
                    <a:pt x="1757959" y="807182"/>
                  </a:lnTo>
                  <a:lnTo>
                    <a:pt x="1743060" y="844981"/>
                  </a:lnTo>
                  <a:lnTo>
                    <a:pt x="1725136" y="881799"/>
                  </a:lnTo>
                  <a:lnTo>
                    <a:pt x="1704293" y="917560"/>
                  </a:lnTo>
                  <a:lnTo>
                    <a:pt x="1680635" y="952189"/>
                  </a:lnTo>
                  <a:lnTo>
                    <a:pt x="1654265" y="985610"/>
                  </a:lnTo>
                  <a:lnTo>
                    <a:pt x="1625290" y="1017747"/>
                  </a:lnTo>
                  <a:lnTo>
                    <a:pt x="1593814" y="1048524"/>
                  </a:lnTo>
                  <a:lnTo>
                    <a:pt x="1559940" y="1077865"/>
                  </a:lnTo>
                  <a:lnTo>
                    <a:pt x="1523775" y="1105694"/>
                  </a:lnTo>
                  <a:lnTo>
                    <a:pt x="1485421" y="1131936"/>
                  </a:lnTo>
                  <a:lnTo>
                    <a:pt x="1444984" y="1156514"/>
                  </a:lnTo>
                  <a:lnTo>
                    <a:pt x="1402569" y="1179354"/>
                  </a:lnTo>
                  <a:lnTo>
                    <a:pt x="1358280" y="1200378"/>
                  </a:lnTo>
                  <a:lnTo>
                    <a:pt x="1312221" y="1219511"/>
                  </a:lnTo>
                  <a:lnTo>
                    <a:pt x="1264497" y="1236677"/>
                  </a:lnTo>
                  <a:lnTo>
                    <a:pt x="1215213" y="1251801"/>
                  </a:lnTo>
                  <a:lnTo>
                    <a:pt x="1164473" y="1264806"/>
                  </a:lnTo>
                  <a:lnTo>
                    <a:pt x="1112382" y="1275616"/>
                  </a:lnTo>
                  <a:lnTo>
                    <a:pt x="1059045" y="1284156"/>
                  </a:lnTo>
                  <a:lnTo>
                    <a:pt x="1004565" y="1290351"/>
                  </a:lnTo>
                  <a:lnTo>
                    <a:pt x="949048" y="1294123"/>
                  </a:lnTo>
                  <a:lnTo>
                    <a:pt x="892598" y="1295397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5738" y="2819394"/>
              <a:ext cx="1785620" cy="1295400"/>
            </a:xfrm>
            <a:custGeom>
              <a:avLst/>
              <a:gdLst/>
              <a:ahLst/>
              <a:cxnLst/>
              <a:rect l="l" t="t" r="r" b="b"/>
              <a:pathLst>
                <a:path w="1785620" h="1295400">
                  <a:moveTo>
                    <a:pt x="0" y="647698"/>
                  </a:moveTo>
                  <a:lnTo>
                    <a:pt x="1756" y="606736"/>
                  </a:lnTo>
                  <a:lnTo>
                    <a:pt x="6954" y="566450"/>
                  </a:lnTo>
                  <a:lnTo>
                    <a:pt x="15490" y="526918"/>
                  </a:lnTo>
                  <a:lnTo>
                    <a:pt x="27260" y="488215"/>
                  </a:lnTo>
                  <a:lnTo>
                    <a:pt x="42158" y="450416"/>
                  </a:lnTo>
                  <a:lnTo>
                    <a:pt x="60081" y="413598"/>
                  </a:lnTo>
                  <a:lnTo>
                    <a:pt x="80923" y="377836"/>
                  </a:lnTo>
                  <a:lnTo>
                    <a:pt x="104580" y="343207"/>
                  </a:lnTo>
                  <a:lnTo>
                    <a:pt x="130948" y="309786"/>
                  </a:lnTo>
                  <a:lnTo>
                    <a:pt x="159922" y="277650"/>
                  </a:lnTo>
                  <a:lnTo>
                    <a:pt x="191397" y="246873"/>
                  </a:lnTo>
                  <a:lnTo>
                    <a:pt x="225269" y="217532"/>
                  </a:lnTo>
                  <a:lnTo>
                    <a:pt x="261433" y="189702"/>
                  </a:lnTo>
                  <a:lnTo>
                    <a:pt x="299785" y="163460"/>
                  </a:lnTo>
                  <a:lnTo>
                    <a:pt x="340221" y="138882"/>
                  </a:lnTo>
                  <a:lnTo>
                    <a:pt x="382635" y="116043"/>
                  </a:lnTo>
                  <a:lnTo>
                    <a:pt x="426923" y="95019"/>
                  </a:lnTo>
                  <a:lnTo>
                    <a:pt x="472980" y="75886"/>
                  </a:lnTo>
                  <a:lnTo>
                    <a:pt x="520703" y="58719"/>
                  </a:lnTo>
                  <a:lnTo>
                    <a:pt x="569986" y="43596"/>
                  </a:lnTo>
                  <a:lnTo>
                    <a:pt x="620725" y="30591"/>
                  </a:lnTo>
                  <a:lnTo>
                    <a:pt x="672815" y="19780"/>
                  </a:lnTo>
                  <a:lnTo>
                    <a:pt x="726152" y="11240"/>
                  </a:lnTo>
                  <a:lnTo>
                    <a:pt x="780631" y="5046"/>
                  </a:lnTo>
                  <a:lnTo>
                    <a:pt x="836148" y="1274"/>
                  </a:lnTo>
                  <a:lnTo>
                    <a:pt x="892598" y="0"/>
                  </a:lnTo>
                  <a:lnTo>
                    <a:pt x="949048" y="1274"/>
                  </a:lnTo>
                  <a:lnTo>
                    <a:pt x="1004565" y="5046"/>
                  </a:lnTo>
                  <a:lnTo>
                    <a:pt x="1059045" y="11240"/>
                  </a:lnTo>
                  <a:lnTo>
                    <a:pt x="1112382" y="19780"/>
                  </a:lnTo>
                  <a:lnTo>
                    <a:pt x="1164473" y="30591"/>
                  </a:lnTo>
                  <a:lnTo>
                    <a:pt x="1215213" y="43596"/>
                  </a:lnTo>
                  <a:lnTo>
                    <a:pt x="1264497" y="58719"/>
                  </a:lnTo>
                  <a:lnTo>
                    <a:pt x="1312221" y="75886"/>
                  </a:lnTo>
                  <a:lnTo>
                    <a:pt x="1358280" y="95019"/>
                  </a:lnTo>
                  <a:lnTo>
                    <a:pt x="1402569" y="116043"/>
                  </a:lnTo>
                  <a:lnTo>
                    <a:pt x="1444984" y="138882"/>
                  </a:lnTo>
                  <a:lnTo>
                    <a:pt x="1485421" y="163460"/>
                  </a:lnTo>
                  <a:lnTo>
                    <a:pt x="1523775" y="189702"/>
                  </a:lnTo>
                  <a:lnTo>
                    <a:pt x="1559940" y="217532"/>
                  </a:lnTo>
                  <a:lnTo>
                    <a:pt x="1593814" y="246873"/>
                  </a:lnTo>
                  <a:lnTo>
                    <a:pt x="1625290" y="277650"/>
                  </a:lnTo>
                  <a:lnTo>
                    <a:pt x="1654265" y="309786"/>
                  </a:lnTo>
                  <a:lnTo>
                    <a:pt x="1680634" y="343207"/>
                  </a:lnTo>
                  <a:lnTo>
                    <a:pt x="1704293" y="377836"/>
                  </a:lnTo>
                  <a:lnTo>
                    <a:pt x="1725136" y="413598"/>
                  </a:lnTo>
                  <a:lnTo>
                    <a:pt x="1743060" y="450416"/>
                  </a:lnTo>
                  <a:lnTo>
                    <a:pt x="1757959" y="488215"/>
                  </a:lnTo>
                  <a:lnTo>
                    <a:pt x="1769729" y="526918"/>
                  </a:lnTo>
                  <a:lnTo>
                    <a:pt x="1778266" y="566450"/>
                  </a:lnTo>
                  <a:lnTo>
                    <a:pt x="1783465" y="606736"/>
                  </a:lnTo>
                  <a:lnTo>
                    <a:pt x="1785221" y="647698"/>
                  </a:lnTo>
                  <a:lnTo>
                    <a:pt x="1783465" y="688661"/>
                  </a:lnTo>
                  <a:lnTo>
                    <a:pt x="1778266" y="728946"/>
                  </a:lnTo>
                  <a:lnTo>
                    <a:pt x="1769729" y="768478"/>
                  </a:lnTo>
                  <a:lnTo>
                    <a:pt x="1757959" y="807182"/>
                  </a:lnTo>
                  <a:lnTo>
                    <a:pt x="1743060" y="844981"/>
                  </a:lnTo>
                  <a:lnTo>
                    <a:pt x="1725136" y="881798"/>
                  </a:lnTo>
                  <a:lnTo>
                    <a:pt x="1704293" y="917560"/>
                  </a:lnTo>
                  <a:lnTo>
                    <a:pt x="1680634" y="952189"/>
                  </a:lnTo>
                  <a:lnTo>
                    <a:pt x="1654265" y="985610"/>
                  </a:lnTo>
                  <a:lnTo>
                    <a:pt x="1625290" y="1017747"/>
                  </a:lnTo>
                  <a:lnTo>
                    <a:pt x="1593814" y="1048524"/>
                  </a:lnTo>
                  <a:lnTo>
                    <a:pt x="1559940" y="1077865"/>
                  </a:lnTo>
                  <a:lnTo>
                    <a:pt x="1523775" y="1105694"/>
                  </a:lnTo>
                  <a:lnTo>
                    <a:pt x="1485421" y="1131936"/>
                  </a:lnTo>
                  <a:lnTo>
                    <a:pt x="1444984" y="1156514"/>
                  </a:lnTo>
                  <a:lnTo>
                    <a:pt x="1402569" y="1179354"/>
                  </a:lnTo>
                  <a:lnTo>
                    <a:pt x="1358280" y="1200378"/>
                  </a:lnTo>
                  <a:lnTo>
                    <a:pt x="1312221" y="1219511"/>
                  </a:lnTo>
                  <a:lnTo>
                    <a:pt x="1264497" y="1236677"/>
                  </a:lnTo>
                  <a:lnTo>
                    <a:pt x="1215213" y="1251801"/>
                  </a:lnTo>
                  <a:lnTo>
                    <a:pt x="1164473" y="1264806"/>
                  </a:lnTo>
                  <a:lnTo>
                    <a:pt x="1112382" y="1275616"/>
                  </a:lnTo>
                  <a:lnTo>
                    <a:pt x="1059045" y="1284156"/>
                  </a:lnTo>
                  <a:lnTo>
                    <a:pt x="1004565" y="1290351"/>
                  </a:lnTo>
                  <a:lnTo>
                    <a:pt x="949048" y="1294123"/>
                  </a:lnTo>
                  <a:lnTo>
                    <a:pt x="892598" y="1295397"/>
                  </a:lnTo>
                  <a:lnTo>
                    <a:pt x="836148" y="1294123"/>
                  </a:lnTo>
                  <a:lnTo>
                    <a:pt x="780631" y="1290351"/>
                  </a:lnTo>
                  <a:lnTo>
                    <a:pt x="726152" y="1284156"/>
                  </a:lnTo>
                  <a:lnTo>
                    <a:pt x="672815" y="1275616"/>
                  </a:lnTo>
                  <a:lnTo>
                    <a:pt x="620725" y="1264806"/>
                  </a:lnTo>
                  <a:lnTo>
                    <a:pt x="569986" y="1251801"/>
                  </a:lnTo>
                  <a:lnTo>
                    <a:pt x="520703" y="1236677"/>
                  </a:lnTo>
                  <a:lnTo>
                    <a:pt x="472980" y="1219511"/>
                  </a:lnTo>
                  <a:lnTo>
                    <a:pt x="426923" y="1200378"/>
                  </a:lnTo>
                  <a:lnTo>
                    <a:pt x="382635" y="1179354"/>
                  </a:lnTo>
                  <a:lnTo>
                    <a:pt x="340221" y="1156514"/>
                  </a:lnTo>
                  <a:lnTo>
                    <a:pt x="299785" y="1131936"/>
                  </a:lnTo>
                  <a:lnTo>
                    <a:pt x="261433" y="1105694"/>
                  </a:lnTo>
                  <a:lnTo>
                    <a:pt x="225269" y="1077865"/>
                  </a:lnTo>
                  <a:lnTo>
                    <a:pt x="191397" y="1048524"/>
                  </a:lnTo>
                  <a:lnTo>
                    <a:pt x="159922" y="1017747"/>
                  </a:lnTo>
                  <a:lnTo>
                    <a:pt x="130948" y="985610"/>
                  </a:lnTo>
                  <a:lnTo>
                    <a:pt x="104580" y="952189"/>
                  </a:lnTo>
                  <a:lnTo>
                    <a:pt x="80923" y="917560"/>
                  </a:lnTo>
                  <a:lnTo>
                    <a:pt x="60081" y="881798"/>
                  </a:lnTo>
                  <a:lnTo>
                    <a:pt x="42158" y="844981"/>
                  </a:lnTo>
                  <a:lnTo>
                    <a:pt x="27260" y="807182"/>
                  </a:lnTo>
                  <a:lnTo>
                    <a:pt x="15490" y="768478"/>
                  </a:lnTo>
                  <a:lnTo>
                    <a:pt x="6954" y="728946"/>
                  </a:lnTo>
                  <a:lnTo>
                    <a:pt x="1756" y="688661"/>
                  </a:lnTo>
                  <a:lnTo>
                    <a:pt x="0" y="6476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20049" y="76199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157499" y="228599"/>
                  </a:move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306993" y="150426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0" y="114299"/>
                  </a:move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100281"/>
                  </a:lnTo>
                  <a:lnTo>
                    <a:pt x="40520" y="121198"/>
                  </a:lnTo>
                  <a:lnTo>
                    <a:pt x="85984" y="137694"/>
                  </a:lnTo>
                  <a:lnTo>
                    <a:pt x="143638" y="148514"/>
                  </a:lnTo>
                  <a:lnTo>
                    <a:pt x="210024" y="152399"/>
                  </a:lnTo>
                  <a:lnTo>
                    <a:pt x="276401" y="148514"/>
                  </a:lnTo>
                  <a:lnTo>
                    <a:pt x="334054" y="137694"/>
                  </a:lnTo>
                  <a:lnTo>
                    <a:pt x="379521" y="121198"/>
                  </a:lnTo>
                  <a:lnTo>
                    <a:pt x="420049" y="76199"/>
                  </a:lnTo>
                  <a:lnTo>
                    <a:pt x="379521" y="31201"/>
                  </a:lnTo>
                  <a:lnTo>
                    <a:pt x="334054" y="14704"/>
                  </a:lnTo>
                  <a:lnTo>
                    <a:pt x="276401" y="3885"/>
                  </a:lnTo>
                  <a:lnTo>
                    <a:pt x="210024" y="0"/>
                  </a:lnTo>
                  <a:lnTo>
                    <a:pt x="143638" y="3885"/>
                  </a:lnTo>
                  <a:lnTo>
                    <a:pt x="85984" y="14704"/>
                  </a:lnTo>
                  <a:lnTo>
                    <a:pt x="40520" y="31201"/>
                  </a:lnTo>
                  <a:lnTo>
                    <a:pt x="10706" y="52118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78578" y="3576631"/>
            <a:ext cx="325120" cy="161925"/>
            <a:chOff x="4300778" y="3576630"/>
            <a:chExt cx="325120" cy="161925"/>
          </a:xfrm>
        </p:grpSpPr>
        <p:sp>
          <p:nvSpPr>
            <p:cNvPr id="16" name="object 16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499" y="152399"/>
                  </a:move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364046" y="3957630"/>
            <a:ext cx="325120" cy="161925"/>
            <a:chOff x="8186246" y="3957629"/>
            <a:chExt cx="325120" cy="161925"/>
          </a:xfrm>
        </p:grpSpPr>
        <p:sp>
          <p:nvSpPr>
            <p:cNvPr id="19" name="object 19"/>
            <p:cNvSpPr/>
            <p:nvPr/>
          </p:nvSpPr>
          <p:spPr>
            <a:xfrm>
              <a:off x="8191008" y="39623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1008" y="39623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003627" y="2738433"/>
            <a:ext cx="325120" cy="161925"/>
            <a:chOff x="4825827" y="2738432"/>
            <a:chExt cx="325120" cy="161925"/>
          </a:xfrm>
        </p:grpSpPr>
        <p:sp>
          <p:nvSpPr>
            <p:cNvPr id="22" name="object 22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113406" y="4491029"/>
            <a:ext cx="325120" cy="161925"/>
            <a:chOff x="2935606" y="4491028"/>
            <a:chExt cx="325120" cy="161925"/>
          </a:xfrm>
        </p:grpSpPr>
        <p:sp>
          <p:nvSpPr>
            <p:cNvPr id="25" name="object 25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998873" y="5024428"/>
            <a:ext cx="325120" cy="161925"/>
            <a:chOff x="6821073" y="5024427"/>
            <a:chExt cx="325120" cy="161925"/>
          </a:xfrm>
        </p:grpSpPr>
        <p:sp>
          <p:nvSpPr>
            <p:cNvPr id="28" name="object 28"/>
            <p:cNvSpPr/>
            <p:nvPr/>
          </p:nvSpPr>
          <p:spPr>
            <a:xfrm>
              <a:off x="6825836" y="5029190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25836" y="5029189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114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99" y="223550"/>
            <a:ext cx="1222756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below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describes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rate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economic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growth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(xi)</a:t>
            </a:r>
            <a:r>
              <a:rPr sz="2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rate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return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800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S&amp;P</a:t>
            </a:r>
            <a:r>
              <a:rPr sz="28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500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(yi).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covariance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formula,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determine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whether</a:t>
            </a:r>
            <a:r>
              <a:rPr sz="28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economic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growth</a:t>
            </a:r>
            <a:r>
              <a:rPr sz="28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S&amp;P</a:t>
            </a:r>
            <a:r>
              <a:rPr sz="28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500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returns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have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positive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8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inverse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relationship.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Before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you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compute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covariance,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calculate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mean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y.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2195" y="4812813"/>
            <a:ext cx="1358900" cy="8483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400" b="1" dirty="0">
                <a:latin typeface="Times New Roman"/>
                <a:cs typeface="Times New Roman"/>
              </a:rPr>
              <a:t>E(X)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3.1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400" b="1" dirty="0">
                <a:latin typeface="Times New Roman"/>
                <a:cs typeface="Times New Roman"/>
              </a:rPr>
              <a:t>E(Y)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74421" y="1953083"/>
          <a:ext cx="3658870" cy="363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5895">
                <a:tc>
                  <a:txBody>
                    <a:bodyPr/>
                    <a:lstStyle/>
                    <a:p>
                      <a:pPr marL="85725" marR="494665">
                        <a:lnSpc>
                          <a:spcPts val="3529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Economic </a:t>
                      </a:r>
                      <a:r>
                        <a:rPr sz="2400" b="1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Growth</a:t>
                      </a:r>
                      <a:r>
                        <a:rPr sz="2400" b="1" spc="-13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% </a:t>
                      </a:r>
                      <a:r>
                        <a:rPr sz="2400" b="1" spc="-2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(xi)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96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b="1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S&amp;P</a:t>
                      </a:r>
                      <a:r>
                        <a:rPr sz="2400" b="1" spc="-145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500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85090" marR="155575">
                        <a:lnSpc>
                          <a:spcPct val="122700"/>
                        </a:lnSpc>
                      </a:pPr>
                      <a:r>
                        <a:rPr sz="2400" b="1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Returns</a:t>
                      </a:r>
                      <a:r>
                        <a:rPr sz="2400" b="1" spc="-12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% </a:t>
                      </a:r>
                      <a:r>
                        <a:rPr sz="2400" b="1" spc="-20" dirty="0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(yi)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2.1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2.5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4.0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3.6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3652" y="2738433"/>
            <a:ext cx="3475354" cy="2143125"/>
            <a:chOff x="5035852" y="2738432"/>
            <a:chExt cx="3475354" cy="2143125"/>
          </a:xfrm>
        </p:grpSpPr>
        <p:sp>
          <p:nvSpPr>
            <p:cNvPr id="3" name="object 3"/>
            <p:cNvSpPr/>
            <p:nvPr/>
          </p:nvSpPr>
          <p:spPr>
            <a:xfrm>
              <a:off x="5460664" y="2743194"/>
              <a:ext cx="3045460" cy="2133600"/>
            </a:xfrm>
            <a:custGeom>
              <a:avLst/>
              <a:gdLst/>
              <a:ahLst/>
              <a:cxnLst/>
              <a:rect l="l" t="t" r="r" b="b"/>
              <a:pathLst>
                <a:path w="3045459" h="2133600">
                  <a:moveTo>
                    <a:pt x="1522696" y="2133595"/>
                  </a:moveTo>
                  <a:lnTo>
                    <a:pt x="1466875" y="2132892"/>
                  </a:lnTo>
                  <a:lnTo>
                    <a:pt x="1411559" y="2130797"/>
                  </a:lnTo>
                  <a:lnTo>
                    <a:pt x="1356784" y="2127335"/>
                  </a:lnTo>
                  <a:lnTo>
                    <a:pt x="1302584" y="2122531"/>
                  </a:lnTo>
                  <a:lnTo>
                    <a:pt x="1248993" y="2116408"/>
                  </a:lnTo>
                  <a:lnTo>
                    <a:pt x="1196046" y="2108990"/>
                  </a:lnTo>
                  <a:lnTo>
                    <a:pt x="1143778" y="2100301"/>
                  </a:lnTo>
                  <a:lnTo>
                    <a:pt x="1092221" y="2090366"/>
                  </a:lnTo>
                  <a:lnTo>
                    <a:pt x="1041412" y="2079209"/>
                  </a:lnTo>
                  <a:lnTo>
                    <a:pt x="991384" y="2066853"/>
                  </a:lnTo>
                  <a:lnTo>
                    <a:pt x="942172" y="2053324"/>
                  </a:lnTo>
                  <a:lnTo>
                    <a:pt x="893809" y="2038644"/>
                  </a:lnTo>
                  <a:lnTo>
                    <a:pt x="846332" y="2022838"/>
                  </a:lnTo>
                  <a:lnTo>
                    <a:pt x="799773" y="2005931"/>
                  </a:lnTo>
                  <a:lnTo>
                    <a:pt x="754168" y="1987946"/>
                  </a:lnTo>
                  <a:lnTo>
                    <a:pt x="709551" y="1968907"/>
                  </a:lnTo>
                  <a:lnTo>
                    <a:pt x="665956" y="1948838"/>
                  </a:lnTo>
                  <a:lnTo>
                    <a:pt x="623417" y="1927764"/>
                  </a:lnTo>
                  <a:lnTo>
                    <a:pt x="581970" y="1905709"/>
                  </a:lnTo>
                  <a:lnTo>
                    <a:pt x="541648" y="1882697"/>
                  </a:lnTo>
                  <a:lnTo>
                    <a:pt x="502486" y="1858752"/>
                  </a:lnTo>
                  <a:lnTo>
                    <a:pt x="464518" y="1833897"/>
                  </a:lnTo>
                  <a:lnTo>
                    <a:pt x="427778" y="1808158"/>
                  </a:lnTo>
                  <a:lnTo>
                    <a:pt x="392302" y="1781558"/>
                  </a:lnTo>
                  <a:lnTo>
                    <a:pt x="358123" y="1754121"/>
                  </a:lnTo>
                  <a:lnTo>
                    <a:pt x="325276" y="1725871"/>
                  </a:lnTo>
                  <a:lnTo>
                    <a:pt x="293796" y="1696833"/>
                  </a:lnTo>
                  <a:lnTo>
                    <a:pt x="263716" y="1667031"/>
                  </a:lnTo>
                  <a:lnTo>
                    <a:pt x="235071" y="1636488"/>
                  </a:lnTo>
                  <a:lnTo>
                    <a:pt x="207895" y="1605230"/>
                  </a:lnTo>
                  <a:lnTo>
                    <a:pt x="182224" y="1573279"/>
                  </a:lnTo>
                  <a:lnTo>
                    <a:pt x="158091" y="1540660"/>
                  </a:lnTo>
                  <a:lnTo>
                    <a:pt x="135530" y="1507397"/>
                  </a:lnTo>
                  <a:lnTo>
                    <a:pt x="114577" y="1473515"/>
                  </a:lnTo>
                  <a:lnTo>
                    <a:pt x="95265" y="1439037"/>
                  </a:lnTo>
                  <a:lnTo>
                    <a:pt x="77629" y="1403987"/>
                  </a:lnTo>
                  <a:lnTo>
                    <a:pt x="61703" y="1368390"/>
                  </a:lnTo>
                  <a:lnTo>
                    <a:pt x="47522" y="1332270"/>
                  </a:lnTo>
                  <a:lnTo>
                    <a:pt x="35121" y="1295650"/>
                  </a:lnTo>
                  <a:lnTo>
                    <a:pt x="24533" y="1258555"/>
                  </a:lnTo>
                  <a:lnTo>
                    <a:pt x="15792" y="1221009"/>
                  </a:lnTo>
                  <a:lnTo>
                    <a:pt x="8935" y="1183036"/>
                  </a:lnTo>
                  <a:lnTo>
                    <a:pt x="3994" y="1144661"/>
                  </a:lnTo>
                  <a:lnTo>
                    <a:pt x="1004" y="1105906"/>
                  </a:lnTo>
                  <a:lnTo>
                    <a:pt x="0" y="1066797"/>
                  </a:lnTo>
                  <a:lnTo>
                    <a:pt x="1004" y="1027688"/>
                  </a:lnTo>
                  <a:lnTo>
                    <a:pt x="3994" y="988934"/>
                  </a:lnTo>
                  <a:lnTo>
                    <a:pt x="8935" y="950558"/>
                  </a:lnTo>
                  <a:lnTo>
                    <a:pt x="15792" y="912586"/>
                  </a:lnTo>
                  <a:lnTo>
                    <a:pt x="24533" y="875040"/>
                  </a:lnTo>
                  <a:lnTo>
                    <a:pt x="35121" y="837945"/>
                  </a:lnTo>
                  <a:lnTo>
                    <a:pt x="47522" y="801325"/>
                  </a:lnTo>
                  <a:lnTo>
                    <a:pt x="61703" y="765205"/>
                  </a:lnTo>
                  <a:lnTo>
                    <a:pt x="77629" y="729608"/>
                  </a:lnTo>
                  <a:lnTo>
                    <a:pt x="95265" y="694558"/>
                  </a:lnTo>
                  <a:lnTo>
                    <a:pt x="114577" y="660080"/>
                  </a:lnTo>
                  <a:lnTo>
                    <a:pt x="135530" y="626197"/>
                  </a:lnTo>
                  <a:lnTo>
                    <a:pt x="158091" y="592935"/>
                  </a:lnTo>
                  <a:lnTo>
                    <a:pt x="182224" y="560316"/>
                  </a:lnTo>
                  <a:lnTo>
                    <a:pt x="207895" y="528365"/>
                  </a:lnTo>
                  <a:lnTo>
                    <a:pt x="235071" y="497106"/>
                  </a:lnTo>
                  <a:lnTo>
                    <a:pt x="263716" y="466564"/>
                  </a:lnTo>
                  <a:lnTo>
                    <a:pt x="293796" y="436761"/>
                  </a:lnTo>
                  <a:lnTo>
                    <a:pt x="325276" y="407723"/>
                  </a:lnTo>
                  <a:lnTo>
                    <a:pt x="358123" y="379474"/>
                  </a:lnTo>
                  <a:lnTo>
                    <a:pt x="392302" y="352037"/>
                  </a:lnTo>
                  <a:lnTo>
                    <a:pt x="427778" y="325437"/>
                  </a:lnTo>
                  <a:lnTo>
                    <a:pt x="464518" y="299698"/>
                  </a:lnTo>
                  <a:lnTo>
                    <a:pt x="502486" y="274843"/>
                  </a:lnTo>
                  <a:lnTo>
                    <a:pt x="541648" y="250898"/>
                  </a:lnTo>
                  <a:lnTo>
                    <a:pt x="581970" y="227885"/>
                  </a:lnTo>
                  <a:lnTo>
                    <a:pt x="623417" y="205830"/>
                  </a:lnTo>
                  <a:lnTo>
                    <a:pt x="665956" y="184756"/>
                  </a:lnTo>
                  <a:lnTo>
                    <a:pt x="709551" y="164688"/>
                  </a:lnTo>
                  <a:lnTo>
                    <a:pt x="754168" y="145649"/>
                  </a:lnTo>
                  <a:lnTo>
                    <a:pt x="799773" y="127664"/>
                  </a:lnTo>
                  <a:lnTo>
                    <a:pt x="846332" y="110756"/>
                  </a:lnTo>
                  <a:lnTo>
                    <a:pt x="893809" y="94951"/>
                  </a:lnTo>
                  <a:lnTo>
                    <a:pt x="942172" y="80271"/>
                  </a:lnTo>
                  <a:lnTo>
                    <a:pt x="991384" y="66741"/>
                  </a:lnTo>
                  <a:lnTo>
                    <a:pt x="1041412" y="54386"/>
                  </a:lnTo>
                  <a:lnTo>
                    <a:pt x="1092221" y="43228"/>
                  </a:lnTo>
                  <a:lnTo>
                    <a:pt x="1143778" y="33294"/>
                  </a:lnTo>
                  <a:lnTo>
                    <a:pt x="1196046" y="24605"/>
                  </a:lnTo>
                  <a:lnTo>
                    <a:pt x="1248993" y="17187"/>
                  </a:lnTo>
                  <a:lnTo>
                    <a:pt x="1302584" y="11064"/>
                  </a:lnTo>
                  <a:lnTo>
                    <a:pt x="1356784" y="6259"/>
                  </a:lnTo>
                  <a:lnTo>
                    <a:pt x="1411559" y="2798"/>
                  </a:lnTo>
                  <a:lnTo>
                    <a:pt x="1466875" y="703"/>
                  </a:lnTo>
                  <a:lnTo>
                    <a:pt x="1522696" y="0"/>
                  </a:lnTo>
                  <a:lnTo>
                    <a:pt x="1578518" y="703"/>
                  </a:lnTo>
                  <a:lnTo>
                    <a:pt x="1633834" y="2798"/>
                  </a:lnTo>
                  <a:lnTo>
                    <a:pt x="1688609" y="6259"/>
                  </a:lnTo>
                  <a:lnTo>
                    <a:pt x="1742809" y="11064"/>
                  </a:lnTo>
                  <a:lnTo>
                    <a:pt x="1796399" y="17187"/>
                  </a:lnTo>
                  <a:lnTo>
                    <a:pt x="1849347" y="24605"/>
                  </a:lnTo>
                  <a:lnTo>
                    <a:pt x="1901615" y="33294"/>
                  </a:lnTo>
                  <a:lnTo>
                    <a:pt x="1953172" y="43228"/>
                  </a:lnTo>
                  <a:lnTo>
                    <a:pt x="2003981" y="54386"/>
                  </a:lnTo>
                  <a:lnTo>
                    <a:pt x="2054009" y="66741"/>
                  </a:lnTo>
                  <a:lnTo>
                    <a:pt x="2103221" y="80271"/>
                  </a:lnTo>
                  <a:lnTo>
                    <a:pt x="2151583" y="94951"/>
                  </a:lnTo>
                  <a:lnTo>
                    <a:pt x="2199061" y="110756"/>
                  </a:lnTo>
                  <a:lnTo>
                    <a:pt x="2245619" y="127664"/>
                  </a:lnTo>
                  <a:lnTo>
                    <a:pt x="2291225" y="145649"/>
                  </a:lnTo>
                  <a:lnTo>
                    <a:pt x="2335842" y="164688"/>
                  </a:lnTo>
                  <a:lnTo>
                    <a:pt x="2379437" y="184756"/>
                  </a:lnTo>
                  <a:lnTo>
                    <a:pt x="2421975" y="205830"/>
                  </a:lnTo>
                  <a:lnTo>
                    <a:pt x="2463423" y="227885"/>
                  </a:lnTo>
                  <a:lnTo>
                    <a:pt x="2503745" y="250898"/>
                  </a:lnTo>
                  <a:lnTo>
                    <a:pt x="2542907" y="274843"/>
                  </a:lnTo>
                  <a:lnTo>
                    <a:pt x="2580875" y="299698"/>
                  </a:lnTo>
                  <a:lnTo>
                    <a:pt x="2617615" y="325437"/>
                  </a:lnTo>
                  <a:lnTo>
                    <a:pt x="2653091" y="352037"/>
                  </a:lnTo>
                  <a:lnTo>
                    <a:pt x="2687270" y="379474"/>
                  </a:lnTo>
                  <a:lnTo>
                    <a:pt x="2720117" y="407723"/>
                  </a:lnTo>
                  <a:lnTo>
                    <a:pt x="2751597" y="436761"/>
                  </a:lnTo>
                  <a:lnTo>
                    <a:pt x="2781677" y="466564"/>
                  </a:lnTo>
                  <a:lnTo>
                    <a:pt x="2810322" y="497106"/>
                  </a:lnTo>
                  <a:lnTo>
                    <a:pt x="2837498" y="528365"/>
                  </a:lnTo>
                  <a:lnTo>
                    <a:pt x="2863169" y="560316"/>
                  </a:lnTo>
                  <a:lnTo>
                    <a:pt x="2887302" y="592935"/>
                  </a:lnTo>
                  <a:lnTo>
                    <a:pt x="2909863" y="626197"/>
                  </a:lnTo>
                  <a:lnTo>
                    <a:pt x="2930816" y="660080"/>
                  </a:lnTo>
                  <a:lnTo>
                    <a:pt x="2950128" y="694558"/>
                  </a:lnTo>
                  <a:lnTo>
                    <a:pt x="2967764" y="729608"/>
                  </a:lnTo>
                  <a:lnTo>
                    <a:pt x="2983690" y="765205"/>
                  </a:lnTo>
                  <a:lnTo>
                    <a:pt x="2997870" y="801325"/>
                  </a:lnTo>
                  <a:lnTo>
                    <a:pt x="3010272" y="837945"/>
                  </a:lnTo>
                  <a:lnTo>
                    <a:pt x="3020860" y="875040"/>
                  </a:lnTo>
                  <a:lnTo>
                    <a:pt x="3029600" y="912586"/>
                  </a:lnTo>
                  <a:lnTo>
                    <a:pt x="3036458" y="950558"/>
                  </a:lnTo>
                  <a:lnTo>
                    <a:pt x="3041399" y="988934"/>
                  </a:lnTo>
                  <a:lnTo>
                    <a:pt x="3044389" y="1027688"/>
                  </a:lnTo>
                  <a:lnTo>
                    <a:pt x="3045393" y="1066797"/>
                  </a:lnTo>
                  <a:lnTo>
                    <a:pt x="3044389" y="1105906"/>
                  </a:lnTo>
                  <a:lnTo>
                    <a:pt x="3041399" y="1144661"/>
                  </a:lnTo>
                  <a:lnTo>
                    <a:pt x="3036458" y="1183036"/>
                  </a:lnTo>
                  <a:lnTo>
                    <a:pt x="3029600" y="1221009"/>
                  </a:lnTo>
                  <a:lnTo>
                    <a:pt x="3020860" y="1258555"/>
                  </a:lnTo>
                  <a:lnTo>
                    <a:pt x="3010272" y="1295650"/>
                  </a:lnTo>
                  <a:lnTo>
                    <a:pt x="2997870" y="1332270"/>
                  </a:lnTo>
                  <a:lnTo>
                    <a:pt x="2983690" y="1368390"/>
                  </a:lnTo>
                  <a:lnTo>
                    <a:pt x="2967764" y="1403987"/>
                  </a:lnTo>
                  <a:lnTo>
                    <a:pt x="2950128" y="1439037"/>
                  </a:lnTo>
                  <a:lnTo>
                    <a:pt x="2930816" y="1473515"/>
                  </a:lnTo>
                  <a:lnTo>
                    <a:pt x="2909863" y="1507397"/>
                  </a:lnTo>
                  <a:lnTo>
                    <a:pt x="2887302" y="1540660"/>
                  </a:lnTo>
                  <a:lnTo>
                    <a:pt x="2863169" y="1573279"/>
                  </a:lnTo>
                  <a:lnTo>
                    <a:pt x="2837498" y="1605230"/>
                  </a:lnTo>
                  <a:lnTo>
                    <a:pt x="2810322" y="1636488"/>
                  </a:lnTo>
                  <a:lnTo>
                    <a:pt x="2781677" y="1667031"/>
                  </a:lnTo>
                  <a:lnTo>
                    <a:pt x="2751597" y="1696833"/>
                  </a:lnTo>
                  <a:lnTo>
                    <a:pt x="2720117" y="1725871"/>
                  </a:lnTo>
                  <a:lnTo>
                    <a:pt x="2687270" y="1754121"/>
                  </a:lnTo>
                  <a:lnTo>
                    <a:pt x="2653091" y="1781558"/>
                  </a:lnTo>
                  <a:lnTo>
                    <a:pt x="2617615" y="1808158"/>
                  </a:lnTo>
                  <a:lnTo>
                    <a:pt x="2580875" y="1833897"/>
                  </a:lnTo>
                  <a:lnTo>
                    <a:pt x="2542907" y="1858752"/>
                  </a:lnTo>
                  <a:lnTo>
                    <a:pt x="2503745" y="1882697"/>
                  </a:lnTo>
                  <a:lnTo>
                    <a:pt x="2463423" y="1905709"/>
                  </a:lnTo>
                  <a:lnTo>
                    <a:pt x="2421975" y="1927764"/>
                  </a:lnTo>
                  <a:lnTo>
                    <a:pt x="2379437" y="1948838"/>
                  </a:lnTo>
                  <a:lnTo>
                    <a:pt x="2335842" y="1968907"/>
                  </a:lnTo>
                  <a:lnTo>
                    <a:pt x="2291225" y="1987946"/>
                  </a:lnTo>
                  <a:lnTo>
                    <a:pt x="2245619" y="2005931"/>
                  </a:lnTo>
                  <a:lnTo>
                    <a:pt x="2199061" y="2022838"/>
                  </a:lnTo>
                  <a:lnTo>
                    <a:pt x="2151583" y="2038644"/>
                  </a:lnTo>
                  <a:lnTo>
                    <a:pt x="2103221" y="2053324"/>
                  </a:lnTo>
                  <a:lnTo>
                    <a:pt x="2054009" y="2066853"/>
                  </a:lnTo>
                  <a:lnTo>
                    <a:pt x="2003981" y="2079209"/>
                  </a:lnTo>
                  <a:lnTo>
                    <a:pt x="1953172" y="2090366"/>
                  </a:lnTo>
                  <a:lnTo>
                    <a:pt x="1901615" y="2100301"/>
                  </a:lnTo>
                  <a:lnTo>
                    <a:pt x="1849347" y="2108990"/>
                  </a:lnTo>
                  <a:lnTo>
                    <a:pt x="1796399" y="2116408"/>
                  </a:lnTo>
                  <a:lnTo>
                    <a:pt x="1742809" y="2122531"/>
                  </a:lnTo>
                  <a:lnTo>
                    <a:pt x="1688609" y="2127335"/>
                  </a:lnTo>
                  <a:lnTo>
                    <a:pt x="1633834" y="2130797"/>
                  </a:lnTo>
                  <a:lnTo>
                    <a:pt x="1578518" y="2132892"/>
                  </a:lnTo>
                  <a:lnTo>
                    <a:pt x="1522696" y="213359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60663" y="2743194"/>
              <a:ext cx="3045460" cy="2133600"/>
            </a:xfrm>
            <a:custGeom>
              <a:avLst/>
              <a:gdLst/>
              <a:ahLst/>
              <a:cxnLst/>
              <a:rect l="l" t="t" r="r" b="b"/>
              <a:pathLst>
                <a:path w="3045459" h="2133600">
                  <a:moveTo>
                    <a:pt x="0" y="1066797"/>
                  </a:moveTo>
                  <a:lnTo>
                    <a:pt x="1004" y="1027688"/>
                  </a:lnTo>
                  <a:lnTo>
                    <a:pt x="3994" y="988934"/>
                  </a:lnTo>
                  <a:lnTo>
                    <a:pt x="8935" y="950558"/>
                  </a:lnTo>
                  <a:lnTo>
                    <a:pt x="15792" y="912586"/>
                  </a:lnTo>
                  <a:lnTo>
                    <a:pt x="24533" y="875040"/>
                  </a:lnTo>
                  <a:lnTo>
                    <a:pt x="35121" y="837945"/>
                  </a:lnTo>
                  <a:lnTo>
                    <a:pt x="47522" y="801325"/>
                  </a:lnTo>
                  <a:lnTo>
                    <a:pt x="61703" y="765205"/>
                  </a:lnTo>
                  <a:lnTo>
                    <a:pt x="77629" y="729608"/>
                  </a:lnTo>
                  <a:lnTo>
                    <a:pt x="95265" y="694558"/>
                  </a:lnTo>
                  <a:lnTo>
                    <a:pt x="114577" y="660080"/>
                  </a:lnTo>
                  <a:lnTo>
                    <a:pt x="135530" y="626197"/>
                  </a:lnTo>
                  <a:lnTo>
                    <a:pt x="158091" y="592935"/>
                  </a:lnTo>
                  <a:lnTo>
                    <a:pt x="182224" y="560316"/>
                  </a:lnTo>
                  <a:lnTo>
                    <a:pt x="207895" y="528365"/>
                  </a:lnTo>
                  <a:lnTo>
                    <a:pt x="235071" y="497106"/>
                  </a:lnTo>
                  <a:lnTo>
                    <a:pt x="263716" y="466564"/>
                  </a:lnTo>
                  <a:lnTo>
                    <a:pt x="293796" y="436761"/>
                  </a:lnTo>
                  <a:lnTo>
                    <a:pt x="325276" y="407723"/>
                  </a:lnTo>
                  <a:lnTo>
                    <a:pt x="358123" y="379474"/>
                  </a:lnTo>
                  <a:lnTo>
                    <a:pt x="392302" y="352037"/>
                  </a:lnTo>
                  <a:lnTo>
                    <a:pt x="427778" y="325437"/>
                  </a:lnTo>
                  <a:lnTo>
                    <a:pt x="464518" y="299698"/>
                  </a:lnTo>
                  <a:lnTo>
                    <a:pt x="502486" y="274843"/>
                  </a:lnTo>
                  <a:lnTo>
                    <a:pt x="541648" y="250898"/>
                  </a:lnTo>
                  <a:lnTo>
                    <a:pt x="581970" y="227885"/>
                  </a:lnTo>
                  <a:lnTo>
                    <a:pt x="623417" y="205830"/>
                  </a:lnTo>
                  <a:lnTo>
                    <a:pt x="665956" y="184756"/>
                  </a:lnTo>
                  <a:lnTo>
                    <a:pt x="709551" y="164688"/>
                  </a:lnTo>
                  <a:lnTo>
                    <a:pt x="754168" y="145649"/>
                  </a:lnTo>
                  <a:lnTo>
                    <a:pt x="799773" y="127664"/>
                  </a:lnTo>
                  <a:lnTo>
                    <a:pt x="846332" y="110756"/>
                  </a:lnTo>
                  <a:lnTo>
                    <a:pt x="893809" y="94951"/>
                  </a:lnTo>
                  <a:lnTo>
                    <a:pt x="942172" y="80271"/>
                  </a:lnTo>
                  <a:lnTo>
                    <a:pt x="991384" y="66741"/>
                  </a:lnTo>
                  <a:lnTo>
                    <a:pt x="1041412" y="54386"/>
                  </a:lnTo>
                  <a:lnTo>
                    <a:pt x="1092221" y="43228"/>
                  </a:lnTo>
                  <a:lnTo>
                    <a:pt x="1143778" y="33294"/>
                  </a:lnTo>
                  <a:lnTo>
                    <a:pt x="1196046" y="24605"/>
                  </a:lnTo>
                  <a:lnTo>
                    <a:pt x="1248993" y="17187"/>
                  </a:lnTo>
                  <a:lnTo>
                    <a:pt x="1302584" y="11064"/>
                  </a:lnTo>
                  <a:lnTo>
                    <a:pt x="1356784" y="6259"/>
                  </a:lnTo>
                  <a:lnTo>
                    <a:pt x="1411559" y="2798"/>
                  </a:lnTo>
                  <a:lnTo>
                    <a:pt x="1466875" y="703"/>
                  </a:lnTo>
                  <a:lnTo>
                    <a:pt x="1522696" y="0"/>
                  </a:lnTo>
                  <a:lnTo>
                    <a:pt x="1578518" y="703"/>
                  </a:lnTo>
                  <a:lnTo>
                    <a:pt x="1633834" y="2798"/>
                  </a:lnTo>
                  <a:lnTo>
                    <a:pt x="1688609" y="6259"/>
                  </a:lnTo>
                  <a:lnTo>
                    <a:pt x="1742809" y="11064"/>
                  </a:lnTo>
                  <a:lnTo>
                    <a:pt x="1796399" y="17187"/>
                  </a:lnTo>
                  <a:lnTo>
                    <a:pt x="1849346" y="24605"/>
                  </a:lnTo>
                  <a:lnTo>
                    <a:pt x="1901615" y="33294"/>
                  </a:lnTo>
                  <a:lnTo>
                    <a:pt x="1953172" y="43228"/>
                  </a:lnTo>
                  <a:lnTo>
                    <a:pt x="2003981" y="54386"/>
                  </a:lnTo>
                  <a:lnTo>
                    <a:pt x="2054009" y="66741"/>
                  </a:lnTo>
                  <a:lnTo>
                    <a:pt x="2103221" y="80271"/>
                  </a:lnTo>
                  <a:lnTo>
                    <a:pt x="2151583" y="94951"/>
                  </a:lnTo>
                  <a:lnTo>
                    <a:pt x="2199061" y="110756"/>
                  </a:lnTo>
                  <a:lnTo>
                    <a:pt x="2245619" y="127664"/>
                  </a:lnTo>
                  <a:lnTo>
                    <a:pt x="2291225" y="145649"/>
                  </a:lnTo>
                  <a:lnTo>
                    <a:pt x="2335842" y="164688"/>
                  </a:lnTo>
                  <a:lnTo>
                    <a:pt x="2379437" y="184756"/>
                  </a:lnTo>
                  <a:lnTo>
                    <a:pt x="2421975" y="205830"/>
                  </a:lnTo>
                  <a:lnTo>
                    <a:pt x="2463423" y="227885"/>
                  </a:lnTo>
                  <a:lnTo>
                    <a:pt x="2503745" y="250898"/>
                  </a:lnTo>
                  <a:lnTo>
                    <a:pt x="2542907" y="274843"/>
                  </a:lnTo>
                  <a:lnTo>
                    <a:pt x="2580875" y="299698"/>
                  </a:lnTo>
                  <a:lnTo>
                    <a:pt x="2617614" y="325437"/>
                  </a:lnTo>
                  <a:lnTo>
                    <a:pt x="2653091" y="352037"/>
                  </a:lnTo>
                  <a:lnTo>
                    <a:pt x="2687270" y="379474"/>
                  </a:lnTo>
                  <a:lnTo>
                    <a:pt x="2720116" y="407723"/>
                  </a:lnTo>
                  <a:lnTo>
                    <a:pt x="2751597" y="436761"/>
                  </a:lnTo>
                  <a:lnTo>
                    <a:pt x="2781677" y="466564"/>
                  </a:lnTo>
                  <a:lnTo>
                    <a:pt x="2810322" y="497106"/>
                  </a:lnTo>
                  <a:lnTo>
                    <a:pt x="2837497" y="528365"/>
                  </a:lnTo>
                  <a:lnTo>
                    <a:pt x="2863169" y="560316"/>
                  </a:lnTo>
                  <a:lnTo>
                    <a:pt x="2887302" y="592935"/>
                  </a:lnTo>
                  <a:lnTo>
                    <a:pt x="2909863" y="626197"/>
                  </a:lnTo>
                  <a:lnTo>
                    <a:pt x="2930816" y="660080"/>
                  </a:lnTo>
                  <a:lnTo>
                    <a:pt x="2950128" y="694558"/>
                  </a:lnTo>
                  <a:lnTo>
                    <a:pt x="2967764" y="729608"/>
                  </a:lnTo>
                  <a:lnTo>
                    <a:pt x="2983690" y="765205"/>
                  </a:lnTo>
                  <a:lnTo>
                    <a:pt x="2997870" y="801325"/>
                  </a:lnTo>
                  <a:lnTo>
                    <a:pt x="3010272" y="837945"/>
                  </a:lnTo>
                  <a:lnTo>
                    <a:pt x="3020860" y="875040"/>
                  </a:lnTo>
                  <a:lnTo>
                    <a:pt x="3029600" y="912586"/>
                  </a:lnTo>
                  <a:lnTo>
                    <a:pt x="3036458" y="950558"/>
                  </a:lnTo>
                  <a:lnTo>
                    <a:pt x="3041399" y="988934"/>
                  </a:lnTo>
                  <a:lnTo>
                    <a:pt x="3044389" y="1027688"/>
                  </a:lnTo>
                  <a:lnTo>
                    <a:pt x="3045393" y="1066797"/>
                  </a:lnTo>
                  <a:lnTo>
                    <a:pt x="3044389" y="1105906"/>
                  </a:lnTo>
                  <a:lnTo>
                    <a:pt x="3041399" y="1144661"/>
                  </a:lnTo>
                  <a:lnTo>
                    <a:pt x="3036458" y="1183036"/>
                  </a:lnTo>
                  <a:lnTo>
                    <a:pt x="3029600" y="1221009"/>
                  </a:lnTo>
                  <a:lnTo>
                    <a:pt x="3020860" y="1258555"/>
                  </a:lnTo>
                  <a:lnTo>
                    <a:pt x="3010272" y="1295650"/>
                  </a:lnTo>
                  <a:lnTo>
                    <a:pt x="2997870" y="1332270"/>
                  </a:lnTo>
                  <a:lnTo>
                    <a:pt x="2983690" y="1368390"/>
                  </a:lnTo>
                  <a:lnTo>
                    <a:pt x="2967764" y="1403987"/>
                  </a:lnTo>
                  <a:lnTo>
                    <a:pt x="2950128" y="1439037"/>
                  </a:lnTo>
                  <a:lnTo>
                    <a:pt x="2930816" y="1473515"/>
                  </a:lnTo>
                  <a:lnTo>
                    <a:pt x="2909863" y="1507397"/>
                  </a:lnTo>
                  <a:lnTo>
                    <a:pt x="2887302" y="1540660"/>
                  </a:lnTo>
                  <a:lnTo>
                    <a:pt x="2863169" y="1573279"/>
                  </a:lnTo>
                  <a:lnTo>
                    <a:pt x="2837497" y="1605230"/>
                  </a:lnTo>
                  <a:lnTo>
                    <a:pt x="2810322" y="1636488"/>
                  </a:lnTo>
                  <a:lnTo>
                    <a:pt x="2781677" y="1667031"/>
                  </a:lnTo>
                  <a:lnTo>
                    <a:pt x="2751597" y="1696833"/>
                  </a:lnTo>
                  <a:lnTo>
                    <a:pt x="2720116" y="1725871"/>
                  </a:lnTo>
                  <a:lnTo>
                    <a:pt x="2687270" y="1754121"/>
                  </a:lnTo>
                  <a:lnTo>
                    <a:pt x="2653091" y="1781558"/>
                  </a:lnTo>
                  <a:lnTo>
                    <a:pt x="2617614" y="1808158"/>
                  </a:lnTo>
                  <a:lnTo>
                    <a:pt x="2580875" y="1833897"/>
                  </a:lnTo>
                  <a:lnTo>
                    <a:pt x="2542907" y="1858751"/>
                  </a:lnTo>
                  <a:lnTo>
                    <a:pt x="2503745" y="1882697"/>
                  </a:lnTo>
                  <a:lnTo>
                    <a:pt x="2463423" y="1905709"/>
                  </a:lnTo>
                  <a:lnTo>
                    <a:pt x="2421975" y="1927764"/>
                  </a:lnTo>
                  <a:lnTo>
                    <a:pt x="2379437" y="1948838"/>
                  </a:lnTo>
                  <a:lnTo>
                    <a:pt x="2335842" y="1968907"/>
                  </a:lnTo>
                  <a:lnTo>
                    <a:pt x="2291225" y="1987945"/>
                  </a:lnTo>
                  <a:lnTo>
                    <a:pt x="2245619" y="2005931"/>
                  </a:lnTo>
                  <a:lnTo>
                    <a:pt x="2199061" y="2022838"/>
                  </a:lnTo>
                  <a:lnTo>
                    <a:pt x="2151583" y="2038644"/>
                  </a:lnTo>
                  <a:lnTo>
                    <a:pt x="2103221" y="2053324"/>
                  </a:lnTo>
                  <a:lnTo>
                    <a:pt x="2054009" y="2066853"/>
                  </a:lnTo>
                  <a:lnTo>
                    <a:pt x="2003981" y="2079209"/>
                  </a:lnTo>
                  <a:lnTo>
                    <a:pt x="1953172" y="2090366"/>
                  </a:lnTo>
                  <a:lnTo>
                    <a:pt x="1901615" y="2100301"/>
                  </a:lnTo>
                  <a:lnTo>
                    <a:pt x="1849346" y="2108990"/>
                  </a:lnTo>
                  <a:lnTo>
                    <a:pt x="1796399" y="2116408"/>
                  </a:lnTo>
                  <a:lnTo>
                    <a:pt x="1742809" y="2122531"/>
                  </a:lnTo>
                  <a:lnTo>
                    <a:pt x="1688609" y="2127335"/>
                  </a:lnTo>
                  <a:lnTo>
                    <a:pt x="1633834" y="2130797"/>
                  </a:lnTo>
                  <a:lnTo>
                    <a:pt x="1578518" y="2132892"/>
                  </a:lnTo>
                  <a:lnTo>
                    <a:pt x="1522696" y="2133595"/>
                  </a:lnTo>
                  <a:lnTo>
                    <a:pt x="1466875" y="2132892"/>
                  </a:lnTo>
                  <a:lnTo>
                    <a:pt x="1411559" y="2130797"/>
                  </a:lnTo>
                  <a:lnTo>
                    <a:pt x="1356784" y="2127335"/>
                  </a:lnTo>
                  <a:lnTo>
                    <a:pt x="1302584" y="2122531"/>
                  </a:lnTo>
                  <a:lnTo>
                    <a:pt x="1248993" y="2116408"/>
                  </a:lnTo>
                  <a:lnTo>
                    <a:pt x="1196046" y="2108990"/>
                  </a:lnTo>
                  <a:lnTo>
                    <a:pt x="1143778" y="2100301"/>
                  </a:lnTo>
                  <a:lnTo>
                    <a:pt x="1092221" y="2090366"/>
                  </a:lnTo>
                  <a:lnTo>
                    <a:pt x="1041412" y="2079209"/>
                  </a:lnTo>
                  <a:lnTo>
                    <a:pt x="991384" y="2066853"/>
                  </a:lnTo>
                  <a:lnTo>
                    <a:pt x="942172" y="2053324"/>
                  </a:lnTo>
                  <a:lnTo>
                    <a:pt x="893809" y="2038644"/>
                  </a:lnTo>
                  <a:lnTo>
                    <a:pt x="846332" y="2022838"/>
                  </a:lnTo>
                  <a:lnTo>
                    <a:pt x="799773" y="2005931"/>
                  </a:lnTo>
                  <a:lnTo>
                    <a:pt x="754168" y="1987945"/>
                  </a:lnTo>
                  <a:lnTo>
                    <a:pt x="709551" y="1968907"/>
                  </a:lnTo>
                  <a:lnTo>
                    <a:pt x="665956" y="1948838"/>
                  </a:lnTo>
                  <a:lnTo>
                    <a:pt x="623417" y="1927764"/>
                  </a:lnTo>
                  <a:lnTo>
                    <a:pt x="581970" y="1905709"/>
                  </a:lnTo>
                  <a:lnTo>
                    <a:pt x="541648" y="1882697"/>
                  </a:lnTo>
                  <a:lnTo>
                    <a:pt x="502486" y="1858751"/>
                  </a:lnTo>
                  <a:lnTo>
                    <a:pt x="464518" y="1833897"/>
                  </a:lnTo>
                  <a:lnTo>
                    <a:pt x="427778" y="1808158"/>
                  </a:lnTo>
                  <a:lnTo>
                    <a:pt x="392302" y="1781558"/>
                  </a:lnTo>
                  <a:lnTo>
                    <a:pt x="358123" y="1754121"/>
                  </a:lnTo>
                  <a:lnTo>
                    <a:pt x="325276" y="1725871"/>
                  </a:lnTo>
                  <a:lnTo>
                    <a:pt x="293796" y="1696833"/>
                  </a:lnTo>
                  <a:lnTo>
                    <a:pt x="263716" y="1667031"/>
                  </a:lnTo>
                  <a:lnTo>
                    <a:pt x="235071" y="1636488"/>
                  </a:lnTo>
                  <a:lnTo>
                    <a:pt x="207895" y="1605230"/>
                  </a:lnTo>
                  <a:lnTo>
                    <a:pt x="182224" y="1573279"/>
                  </a:lnTo>
                  <a:lnTo>
                    <a:pt x="158091" y="1540660"/>
                  </a:lnTo>
                  <a:lnTo>
                    <a:pt x="135530" y="1507397"/>
                  </a:lnTo>
                  <a:lnTo>
                    <a:pt x="114577" y="1473515"/>
                  </a:lnTo>
                  <a:lnTo>
                    <a:pt x="95265" y="1439037"/>
                  </a:lnTo>
                  <a:lnTo>
                    <a:pt x="77629" y="1403987"/>
                  </a:lnTo>
                  <a:lnTo>
                    <a:pt x="61703" y="1368390"/>
                  </a:lnTo>
                  <a:lnTo>
                    <a:pt x="47522" y="1332270"/>
                  </a:lnTo>
                  <a:lnTo>
                    <a:pt x="35121" y="1295650"/>
                  </a:lnTo>
                  <a:lnTo>
                    <a:pt x="24533" y="1258555"/>
                  </a:lnTo>
                  <a:lnTo>
                    <a:pt x="15792" y="1221009"/>
                  </a:lnTo>
                  <a:lnTo>
                    <a:pt x="8935" y="1183036"/>
                  </a:lnTo>
                  <a:lnTo>
                    <a:pt x="3994" y="1144661"/>
                  </a:lnTo>
                  <a:lnTo>
                    <a:pt x="1004" y="1105906"/>
                  </a:lnTo>
                  <a:lnTo>
                    <a:pt x="0" y="10667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0811" y="3581393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10811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20049" y="76199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91008" y="3962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1008" y="3962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157499" y="228599"/>
                  </a:move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306993" y="150426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0" y="114299"/>
                  </a:move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0614" y="46481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0614" y="46481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5688" y="38861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65688" y="38861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9387" y="234419"/>
            <a:ext cx="12210827" cy="1439146"/>
          </a:xfrm>
          <a:prstGeom prst="rect">
            <a:avLst/>
          </a:prstGeom>
        </p:spPr>
        <p:txBody>
          <a:bodyPr vert="horz" wrap="square" lIns="0" tIns="823248" rIns="0" bIns="0" rtlCol="0">
            <a:spAutoFit/>
          </a:bodyPr>
          <a:lstStyle/>
          <a:p>
            <a:pPr marL="4346575">
              <a:spcBef>
                <a:spcPts val="100"/>
              </a:spcBef>
            </a:pPr>
            <a:r>
              <a:rPr spc="-10" dirty="0"/>
              <a:t>3-Nearest</a:t>
            </a:r>
            <a:r>
              <a:rPr spc="-200" dirty="0"/>
              <a:t> </a:t>
            </a:r>
            <a:r>
              <a:rPr spc="-10" dirty="0"/>
              <a:t>Neighbor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478578" y="3576631"/>
            <a:ext cx="325120" cy="161925"/>
            <a:chOff x="4300778" y="3576630"/>
            <a:chExt cx="325120" cy="161925"/>
          </a:xfrm>
        </p:grpSpPr>
        <p:sp>
          <p:nvSpPr>
            <p:cNvPr id="17" name="object 17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499" y="152399"/>
                  </a:move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003627" y="2738433"/>
            <a:ext cx="325120" cy="161925"/>
            <a:chOff x="4825827" y="2738432"/>
            <a:chExt cx="325120" cy="161925"/>
          </a:xfrm>
        </p:grpSpPr>
        <p:sp>
          <p:nvSpPr>
            <p:cNvPr id="20" name="object 20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113406" y="4491029"/>
            <a:ext cx="325120" cy="161925"/>
            <a:chOff x="2935606" y="4491028"/>
            <a:chExt cx="325120" cy="161925"/>
          </a:xfrm>
        </p:grpSpPr>
        <p:sp>
          <p:nvSpPr>
            <p:cNvPr id="23" name="object 23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998873" y="5024428"/>
            <a:ext cx="325120" cy="161925"/>
            <a:chOff x="6821073" y="5024427"/>
            <a:chExt cx="325120" cy="161925"/>
          </a:xfrm>
        </p:grpSpPr>
        <p:sp>
          <p:nvSpPr>
            <p:cNvPr id="26" name="object 26"/>
            <p:cNvSpPr/>
            <p:nvPr/>
          </p:nvSpPr>
          <p:spPr>
            <a:xfrm>
              <a:off x="6825836" y="5029190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25836" y="5029189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03307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6594" y="1552445"/>
            <a:ext cx="4139565" cy="13055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78460" indent="-365760">
              <a:spcBef>
                <a:spcPts val="580"/>
              </a:spcBef>
              <a:buFont typeface="Arial"/>
              <a:buChar char="•"/>
              <a:tabLst>
                <a:tab pos="378460" algn="l"/>
              </a:tabLst>
            </a:pPr>
            <a:r>
              <a:rPr sz="2400" dirty="0">
                <a:latin typeface="Carlito"/>
                <a:cs typeface="Carlito"/>
              </a:rPr>
              <a:t>Select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Nearest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Neighbors</a:t>
            </a:r>
            <a:endParaRPr sz="2400">
              <a:latin typeface="Carlito"/>
              <a:cs typeface="Carlito"/>
            </a:endParaRPr>
          </a:p>
          <a:p>
            <a:pPr marL="379730" marR="5080">
              <a:lnSpc>
                <a:spcPct val="116700"/>
              </a:lnSpc>
            </a:pPr>
            <a:r>
              <a:rPr sz="2400" dirty="0">
                <a:latin typeface="Carlito"/>
                <a:cs typeface="Carlito"/>
              </a:rPr>
              <a:t>as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Value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K=5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Taking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their Euclidean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Disances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2539" y="4035954"/>
            <a:ext cx="209724" cy="2063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21469" y="3038982"/>
            <a:ext cx="2372360" cy="2009775"/>
            <a:chOff x="8543669" y="3038981"/>
            <a:chExt cx="2372360" cy="2009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5044" y="3369205"/>
              <a:ext cx="209724" cy="20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8144" y="4035954"/>
              <a:ext cx="209724" cy="206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5742" y="4607453"/>
              <a:ext cx="209724" cy="2063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85121" y="3950982"/>
              <a:ext cx="289560" cy="280670"/>
            </a:xfrm>
            <a:custGeom>
              <a:avLst/>
              <a:gdLst/>
              <a:ahLst/>
              <a:cxnLst/>
              <a:rect l="l" t="t" r="r" b="b"/>
              <a:pathLst>
                <a:path w="289559" h="280670">
                  <a:moveTo>
                    <a:pt x="289407" y="95250"/>
                  </a:moveTo>
                  <a:lnTo>
                    <a:pt x="189496" y="95250"/>
                  </a:lnTo>
                  <a:lnTo>
                    <a:pt x="189496" y="0"/>
                  </a:lnTo>
                  <a:lnTo>
                    <a:pt x="99898" y="0"/>
                  </a:lnTo>
                  <a:lnTo>
                    <a:pt x="99898" y="95250"/>
                  </a:lnTo>
                  <a:lnTo>
                    <a:pt x="0" y="95250"/>
                  </a:lnTo>
                  <a:lnTo>
                    <a:pt x="0" y="185420"/>
                  </a:lnTo>
                  <a:lnTo>
                    <a:pt x="99898" y="185420"/>
                  </a:lnTo>
                  <a:lnTo>
                    <a:pt x="99898" y="280670"/>
                  </a:lnTo>
                  <a:lnTo>
                    <a:pt x="189496" y="280670"/>
                  </a:lnTo>
                  <a:lnTo>
                    <a:pt x="189496" y="185420"/>
                  </a:lnTo>
                  <a:lnTo>
                    <a:pt x="289407" y="185420"/>
                  </a:lnTo>
                  <a:lnTo>
                    <a:pt x="289407" y="952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5130" y="3951492"/>
              <a:ext cx="289560" cy="280035"/>
            </a:xfrm>
            <a:custGeom>
              <a:avLst/>
              <a:gdLst/>
              <a:ahLst/>
              <a:cxnLst/>
              <a:rect l="l" t="t" r="r" b="b"/>
              <a:pathLst>
                <a:path w="289559" h="280035">
                  <a:moveTo>
                    <a:pt x="0" y="95199"/>
                  </a:moveTo>
                  <a:lnTo>
                    <a:pt x="99899" y="95199"/>
                  </a:lnTo>
                  <a:lnTo>
                    <a:pt x="99899" y="0"/>
                  </a:lnTo>
                  <a:lnTo>
                    <a:pt x="189499" y="0"/>
                  </a:lnTo>
                  <a:lnTo>
                    <a:pt x="189499" y="95199"/>
                  </a:lnTo>
                  <a:lnTo>
                    <a:pt x="289399" y="95199"/>
                  </a:lnTo>
                  <a:lnTo>
                    <a:pt x="289399" y="184799"/>
                  </a:lnTo>
                  <a:lnTo>
                    <a:pt x="189499" y="184799"/>
                  </a:lnTo>
                  <a:lnTo>
                    <a:pt x="189499" y="279999"/>
                  </a:lnTo>
                  <a:lnTo>
                    <a:pt x="99899" y="279999"/>
                  </a:lnTo>
                  <a:lnTo>
                    <a:pt x="99899" y="184799"/>
                  </a:lnTo>
                  <a:lnTo>
                    <a:pt x="0" y="184799"/>
                  </a:lnTo>
                  <a:lnTo>
                    <a:pt x="0" y="95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5766" y="3991479"/>
              <a:ext cx="206424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967" y="3419980"/>
              <a:ext cx="206424" cy="200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48432" y="3043743"/>
              <a:ext cx="2362835" cy="2000250"/>
            </a:xfrm>
            <a:custGeom>
              <a:avLst/>
              <a:gdLst/>
              <a:ahLst/>
              <a:cxnLst/>
              <a:rect l="l" t="t" r="r" b="b"/>
              <a:pathLst>
                <a:path w="2362834" h="2000250">
                  <a:moveTo>
                    <a:pt x="0" y="1000122"/>
                  </a:moveTo>
                  <a:lnTo>
                    <a:pt x="1151" y="955573"/>
                  </a:lnTo>
                  <a:lnTo>
                    <a:pt x="4572" y="911523"/>
                  </a:lnTo>
                  <a:lnTo>
                    <a:pt x="10215" y="868013"/>
                  </a:lnTo>
                  <a:lnTo>
                    <a:pt x="18032" y="825083"/>
                  </a:lnTo>
                  <a:lnTo>
                    <a:pt x="27976" y="782773"/>
                  </a:lnTo>
                  <a:lnTo>
                    <a:pt x="39998" y="741126"/>
                  </a:lnTo>
                  <a:lnTo>
                    <a:pt x="54049" y="700180"/>
                  </a:lnTo>
                  <a:lnTo>
                    <a:pt x="70083" y="659978"/>
                  </a:lnTo>
                  <a:lnTo>
                    <a:pt x="88050" y="620559"/>
                  </a:lnTo>
                  <a:lnTo>
                    <a:pt x="107904" y="581964"/>
                  </a:lnTo>
                  <a:lnTo>
                    <a:pt x="129595" y="544234"/>
                  </a:lnTo>
                  <a:lnTo>
                    <a:pt x="153077" y="507410"/>
                  </a:lnTo>
                  <a:lnTo>
                    <a:pt x="178300" y="471531"/>
                  </a:lnTo>
                  <a:lnTo>
                    <a:pt x="205218" y="436640"/>
                  </a:lnTo>
                  <a:lnTo>
                    <a:pt x="233781" y="402776"/>
                  </a:lnTo>
                  <a:lnTo>
                    <a:pt x="263942" y="369980"/>
                  </a:lnTo>
                  <a:lnTo>
                    <a:pt x="295653" y="338293"/>
                  </a:lnTo>
                  <a:lnTo>
                    <a:pt x="328866" y="307755"/>
                  </a:lnTo>
                  <a:lnTo>
                    <a:pt x="363533" y="278408"/>
                  </a:lnTo>
                  <a:lnTo>
                    <a:pt x="399605" y="250291"/>
                  </a:lnTo>
                  <a:lnTo>
                    <a:pt x="437036" y="223445"/>
                  </a:lnTo>
                  <a:lnTo>
                    <a:pt x="475776" y="197912"/>
                  </a:lnTo>
                  <a:lnTo>
                    <a:pt x="515777" y="173731"/>
                  </a:lnTo>
                  <a:lnTo>
                    <a:pt x="556993" y="150944"/>
                  </a:lnTo>
                  <a:lnTo>
                    <a:pt x="599374" y="129590"/>
                  </a:lnTo>
                  <a:lnTo>
                    <a:pt x="642873" y="109712"/>
                  </a:lnTo>
                  <a:lnTo>
                    <a:pt x="687442" y="91348"/>
                  </a:lnTo>
                  <a:lnTo>
                    <a:pt x="733032" y="74541"/>
                  </a:lnTo>
                  <a:lnTo>
                    <a:pt x="779596" y="59330"/>
                  </a:lnTo>
                  <a:lnTo>
                    <a:pt x="827086" y="45756"/>
                  </a:lnTo>
                  <a:lnTo>
                    <a:pt x="875453" y="33861"/>
                  </a:lnTo>
                  <a:lnTo>
                    <a:pt x="924650" y="23684"/>
                  </a:lnTo>
                  <a:lnTo>
                    <a:pt x="974628" y="15266"/>
                  </a:lnTo>
                  <a:lnTo>
                    <a:pt x="1025340" y="8648"/>
                  </a:lnTo>
                  <a:lnTo>
                    <a:pt x="1076738" y="3870"/>
                  </a:lnTo>
                  <a:lnTo>
                    <a:pt x="1128773" y="974"/>
                  </a:lnTo>
                  <a:lnTo>
                    <a:pt x="1181397" y="0"/>
                  </a:lnTo>
                  <a:lnTo>
                    <a:pt x="1234022" y="974"/>
                  </a:lnTo>
                  <a:lnTo>
                    <a:pt x="1286057" y="3870"/>
                  </a:lnTo>
                  <a:lnTo>
                    <a:pt x="1337454" y="8648"/>
                  </a:lnTo>
                  <a:lnTo>
                    <a:pt x="1388166" y="15266"/>
                  </a:lnTo>
                  <a:lnTo>
                    <a:pt x="1438144" y="23684"/>
                  </a:lnTo>
                  <a:lnTo>
                    <a:pt x="1487341" y="33861"/>
                  </a:lnTo>
                  <a:lnTo>
                    <a:pt x="1535709" y="45756"/>
                  </a:lnTo>
                  <a:lnTo>
                    <a:pt x="1583198" y="59330"/>
                  </a:lnTo>
                  <a:lnTo>
                    <a:pt x="1629762" y="74541"/>
                  </a:lnTo>
                  <a:lnTo>
                    <a:pt x="1675352" y="91348"/>
                  </a:lnTo>
                  <a:lnTo>
                    <a:pt x="1719921" y="109712"/>
                  </a:lnTo>
                  <a:lnTo>
                    <a:pt x="1763420" y="129590"/>
                  </a:lnTo>
                  <a:lnTo>
                    <a:pt x="1805801" y="150944"/>
                  </a:lnTo>
                  <a:lnTo>
                    <a:pt x="1847017" y="173731"/>
                  </a:lnTo>
                  <a:lnTo>
                    <a:pt x="1887019" y="197912"/>
                  </a:lnTo>
                  <a:lnTo>
                    <a:pt x="1925759" y="223445"/>
                  </a:lnTo>
                  <a:lnTo>
                    <a:pt x="1963189" y="250291"/>
                  </a:lnTo>
                  <a:lnTo>
                    <a:pt x="1999261" y="278408"/>
                  </a:lnTo>
                  <a:lnTo>
                    <a:pt x="2033928" y="307755"/>
                  </a:lnTo>
                  <a:lnTo>
                    <a:pt x="2067141" y="338293"/>
                  </a:lnTo>
                  <a:lnTo>
                    <a:pt x="2098852" y="369980"/>
                  </a:lnTo>
                  <a:lnTo>
                    <a:pt x="2129013" y="402776"/>
                  </a:lnTo>
                  <a:lnTo>
                    <a:pt x="2157576" y="436640"/>
                  </a:lnTo>
                  <a:lnTo>
                    <a:pt x="2184494" y="471531"/>
                  </a:lnTo>
                  <a:lnTo>
                    <a:pt x="2209717" y="507410"/>
                  </a:lnTo>
                  <a:lnTo>
                    <a:pt x="2233199" y="544234"/>
                  </a:lnTo>
                  <a:lnTo>
                    <a:pt x="2254890" y="581964"/>
                  </a:lnTo>
                  <a:lnTo>
                    <a:pt x="2274744" y="620559"/>
                  </a:lnTo>
                  <a:lnTo>
                    <a:pt x="2292712" y="659978"/>
                  </a:lnTo>
                  <a:lnTo>
                    <a:pt x="2308745" y="700180"/>
                  </a:lnTo>
                  <a:lnTo>
                    <a:pt x="2322797" y="741126"/>
                  </a:lnTo>
                  <a:lnTo>
                    <a:pt x="2334818" y="782773"/>
                  </a:lnTo>
                  <a:lnTo>
                    <a:pt x="2344762" y="825083"/>
                  </a:lnTo>
                  <a:lnTo>
                    <a:pt x="2352579" y="868013"/>
                  </a:lnTo>
                  <a:lnTo>
                    <a:pt x="2358222" y="911523"/>
                  </a:lnTo>
                  <a:lnTo>
                    <a:pt x="2361644" y="955573"/>
                  </a:lnTo>
                  <a:lnTo>
                    <a:pt x="2362795" y="1000122"/>
                  </a:lnTo>
                  <a:lnTo>
                    <a:pt x="2361644" y="1044672"/>
                  </a:lnTo>
                  <a:lnTo>
                    <a:pt x="2358222" y="1088722"/>
                  </a:lnTo>
                  <a:lnTo>
                    <a:pt x="2352579" y="1132232"/>
                  </a:lnTo>
                  <a:lnTo>
                    <a:pt x="2344762" y="1175162"/>
                  </a:lnTo>
                  <a:lnTo>
                    <a:pt x="2334818" y="1217472"/>
                  </a:lnTo>
                  <a:lnTo>
                    <a:pt x="2322797" y="1259119"/>
                  </a:lnTo>
                  <a:lnTo>
                    <a:pt x="2308745" y="1300065"/>
                  </a:lnTo>
                  <a:lnTo>
                    <a:pt x="2292712" y="1340267"/>
                  </a:lnTo>
                  <a:lnTo>
                    <a:pt x="2274744" y="1379686"/>
                  </a:lnTo>
                  <a:lnTo>
                    <a:pt x="2254890" y="1418281"/>
                  </a:lnTo>
                  <a:lnTo>
                    <a:pt x="2233199" y="1456011"/>
                  </a:lnTo>
                  <a:lnTo>
                    <a:pt x="2209717" y="1492835"/>
                  </a:lnTo>
                  <a:lnTo>
                    <a:pt x="2184494" y="1528714"/>
                  </a:lnTo>
                  <a:lnTo>
                    <a:pt x="2157576" y="1563605"/>
                  </a:lnTo>
                  <a:lnTo>
                    <a:pt x="2129013" y="1597469"/>
                  </a:lnTo>
                  <a:lnTo>
                    <a:pt x="2098852" y="1630265"/>
                  </a:lnTo>
                  <a:lnTo>
                    <a:pt x="2067141" y="1661952"/>
                  </a:lnTo>
                  <a:lnTo>
                    <a:pt x="2033928" y="1692490"/>
                  </a:lnTo>
                  <a:lnTo>
                    <a:pt x="1999261" y="1721837"/>
                  </a:lnTo>
                  <a:lnTo>
                    <a:pt x="1963189" y="1749954"/>
                  </a:lnTo>
                  <a:lnTo>
                    <a:pt x="1925759" y="1776800"/>
                  </a:lnTo>
                  <a:lnTo>
                    <a:pt x="1887019" y="1802333"/>
                  </a:lnTo>
                  <a:lnTo>
                    <a:pt x="1847017" y="1826514"/>
                  </a:lnTo>
                  <a:lnTo>
                    <a:pt x="1805801" y="1849301"/>
                  </a:lnTo>
                  <a:lnTo>
                    <a:pt x="1763420" y="1870654"/>
                  </a:lnTo>
                  <a:lnTo>
                    <a:pt x="1719921" y="1890533"/>
                  </a:lnTo>
                  <a:lnTo>
                    <a:pt x="1675352" y="1908897"/>
                  </a:lnTo>
                  <a:lnTo>
                    <a:pt x="1629762" y="1925704"/>
                  </a:lnTo>
                  <a:lnTo>
                    <a:pt x="1583198" y="1940915"/>
                  </a:lnTo>
                  <a:lnTo>
                    <a:pt x="1535709" y="1954489"/>
                  </a:lnTo>
                  <a:lnTo>
                    <a:pt x="1487341" y="1966384"/>
                  </a:lnTo>
                  <a:lnTo>
                    <a:pt x="1438144" y="1976561"/>
                  </a:lnTo>
                  <a:lnTo>
                    <a:pt x="1388166" y="1984979"/>
                  </a:lnTo>
                  <a:lnTo>
                    <a:pt x="1337454" y="1991597"/>
                  </a:lnTo>
                  <a:lnTo>
                    <a:pt x="1286057" y="1996375"/>
                  </a:lnTo>
                  <a:lnTo>
                    <a:pt x="1234022" y="1999271"/>
                  </a:lnTo>
                  <a:lnTo>
                    <a:pt x="1181397" y="2000245"/>
                  </a:lnTo>
                  <a:lnTo>
                    <a:pt x="1128773" y="1999271"/>
                  </a:lnTo>
                  <a:lnTo>
                    <a:pt x="1076738" y="1996375"/>
                  </a:lnTo>
                  <a:lnTo>
                    <a:pt x="1025340" y="1991597"/>
                  </a:lnTo>
                  <a:lnTo>
                    <a:pt x="974628" y="1984979"/>
                  </a:lnTo>
                  <a:lnTo>
                    <a:pt x="924650" y="1976561"/>
                  </a:lnTo>
                  <a:lnTo>
                    <a:pt x="875453" y="1966384"/>
                  </a:lnTo>
                  <a:lnTo>
                    <a:pt x="827086" y="1954489"/>
                  </a:lnTo>
                  <a:lnTo>
                    <a:pt x="779596" y="1940915"/>
                  </a:lnTo>
                  <a:lnTo>
                    <a:pt x="733032" y="1925704"/>
                  </a:lnTo>
                  <a:lnTo>
                    <a:pt x="687442" y="1908897"/>
                  </a:lnTo>
                  <a:lnTo>
                    <a:pt x="642873" y="1890533"/>
                  </a:lnTo>
                  <a:lnTo>
                    <a:pt x="599374" y="1870654"/>
                  </a:lnTo>
                  <a:lnTo>
                    <a:pt x="556993" y="1849301"/>
                  </a:lnTo>
                  <a:lnTo>
                    <a:pt x="515777" y="1826514"/>
                  </a:lnTo>
                  <a:lnTo>
                    <a:pt x="475776" y="1802333"/>
                  </a:lnTo>
                  <a:lnTo>
                    <a:pt x="437036" y="1776800"/>
                  </a:lnTo>
                  <a:lnTo>
                    <a:pt x="399605" y="1749954"/>
                  </a:lnTo>
                  <a:lnTo>
                    <a:pt x="363533" y="1721837"/>
                  </a:lnTo>
                  <a:lnTo>
                    <a:pt x="328866" y="1692490"/>
                  </a:lnTo>
                  <a:lnTo>
                    <a:pt x="295653" y="1661952"/>
                  </a:lnTo>
                  <a:lnTo>
                    <a:pt x="263942" y="1630265"/>
                  </a:lnTo>
                  <a:lnTo>
                    <a:pt x="233781" y="1597469"/>
                  </a:lnTo>
                  <a:lnTo>
                    <a:pt x="205218" y="1563605"/>
                  </a:lnTo>
                  <a:lnTo>
                    <a:pt x="178300" y="1528714"/>
                  </a:lnTo>
                  <a:lnTo>
                    <a:pt x="153077" y="1492835"/>
                  </a:lnTo>
                  <a:lnTo>
                    <a:pt x="129595" y="1456011"/>
                  </a:lnTo>
                  <a:lnTo>
                    <a:pt x="107904" y="1418281"/>
                  </a:lnTo>
                  <a:lnTo>
                    <a:pt x="88050" y="1379686"/>
                  </a:lnTo>
                  <a:lnTo>
                    <a:pt x="70083" y="1340267"/>
                  </a:lnTo>
                  <a:lnTo>
                    <a:pt x="54049" y="1300065"/>
                  </a:lnTo>
                  <a:lnTo>
                    <a:pt x="39998" y="1259119"/>
                  </a:lnTo>
                  <a:lnTo>
                    <a:pt x="27976" y="1217472"/>
                  </a:lnTo>
                  <a:lnTo>
                    <a:pt x="18032" y="1175162"/>
                  </a:lnTo>
                  <a:lnTo>
                    <a:pt x="10215" y="1132232"/>
                  </a:lnTo>
                  <a:lnTo>
                    <a:pt x="4572" y="1088722"/>
                  </a:lnTo>
                  <a:lnTo>
                    <a:pt x="1151" y="1044672"/>
                  </a:lnTo>
                  <a:lnTo>
                    <a:pt x="0" y="100012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69831" y="3546692"/>
              <a:ext cx="1351280" cy="1090295"/>
            </a:xfrm>
            <a:custGeom>
              <a:avLst/>
              <a:gdLst/>
              <a:ahLst/>
              <a:cxnLst/>
              <a:rect l="l" t="t" r="r" b="b"/>
              <a:pathLst>
                <a:path w="1351279" h="1090295">
                  <a:moveTo>
                    <a:pt x="615298" y="544798"/>
                  </a:moveTo>
                  <a:lnTo>
                    <a:pt x="196799" y="0"/>
                  </a:lnTo>
                </a:path>
                <a:path w="1351279" h="1090295">
                  <a:moveTo>
                    <a:pt x="615298" y="544798"/>
                  </a:moveTo>
                  <a:lnTo>
                    <a:pt x="0" y="518098"/>
                  </a:lnTo>
                </a:path>
                <a:path w="1351279" h="1090295">
                  <a:moveTo>
                    <a:pt x="759998" y="684798"/>
                  </a:moveTo>
                  <a:lnTo>
                    <a:pt x="787598" y="1089797"/>
                  </a:lnTo>
                </a:path>
                <a:path w="1351279" h="1090295">
                  <a:moveTo>
                    <a:pt x="904698" y="544798"/>
                  </a:moveTo>
                  <a:lnTo>
                    <a:pt x="1350797" y="544798"/>
                  </a:lnTo>
                </a:path>
                <a:path w="1351279" h="1090295">
                  <a:moveTo>
                    <a:pt x="904698" y="544798"/>
                  </a:moveTo>
                  <a:lnTo>
                    <a:pt x="985698" y="407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5246" y="4893202"/>
            <a:ext cx="209724" cy="2063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2715" y="5039227"/>
            <a:ext cx="206424" cy="2000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9614" y="3038981"/>
            <a:ext cx="206424" cy="2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04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7615" y="1128675"/>
            <a:ext cx="6302375" cy="50647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79095" indent="-366395">
              <a:spcBef>
                <a:spcPts val="740"/>
              </a:spcBef>
              <a:buClr>
                <a:srgbClr val="0B7B9C"/>
              </a:buClr>
              <a:buSzPct val="75000"/>
              <a:buFont typeface="Arial"/>
              <a:buChar char="●"/>
              <a:tabLst>
                <a:tab pos="379095" algn="l"/>
              </a:tabLst>
            </a:pPr>
            <a:r>
              <a:rPr sz="2400" spc="-10" dirty="0">
                <a:latin typeface="Carlito"/>
                <a:cs typeface="Carlito"/>
              </a:rPr>
              <a:t>Requires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three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things</a:t>
            </a:r>
            <a:endParaRPr sz="2400">
              <a:latin typeface="Carlito"/>
              <a:cs typeface="Carlito"/>
            </a:endParaRPr>
          </a:p>
          <a:p>
            <a:pPr marL="779145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stored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records</a:t>
            </a:r>
            <a:endParaRPr sz="2400">
              <a:latin typeface="Carlito"/>
              <a:cs typeface="Carlito"/>
            </a:endParaRPr>
          </a:p>
          <a:p>
            <a:pPr marL="779145" marR="973455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24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Metric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compute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1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records</a:t>
            </a:r>
            <a:endParaRPr sz="2400">
              <a:latin typeface="Carlito"/>
              <a:cs typeface="Carlito"/>
            </a:endParaRPr>
          </a:p>
          <a:p>
            <a:pPr marL="779145" marR="866140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number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nearest neighbors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retrieve</a:t>
            </a:r>
            <a:endParaRPr sz="2400">
              <a:latin typeface="Carlito"/>
              <a:cs typeface="Carlito"/>
            </a:endParaRPr>
          </a:p>
          <a:p>
            <a:pPr marL="379095" indent="-366395">
              <a:spcBef>
                <a:spcPts val="640"/>
              </a:spcBef>
              <a:buClr>
                <a:srgbClr val="0B7B9C"/>
              </a:buClr>
              <a:buSzPct val="75000"/>
              <a:buFont typeface="Arial"/>
              <a:buChar char="●"/>
              <a:tabLst>
                <a:tab pos="379095" algn="l"/>
              </a:tabLst>
            </a:pPr>
            <a:r>
              <a:rPr sz="2400" spc="-1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classify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unknown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record:</a:t>
            </a:r>
            <a:endParaRPr sz="2400">
              <a:latin typeface="Carlito"/>
              <a:cs typeface="Carlito"/>
            </a:endParaRPr>
          </a:p>
          <a:p>
            <a:pPr marL="779145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dirty="0">
                <a:solidFill>
                  <a:srgbClr val="0070BF"/>
                </a:solidFill>
                <a:latin typeface="Carlito"/>
                <a:cs typeface="Carlito"/>
              </a:rPr>
              <a:t>Compute</a:t>
            </a:r>
            <a:r>
              <a:rPr sz="2400" spc="-85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70BF"/>
                </a:solidFill>
                <a:latin typeface="Carlito"/>
                <a:cs typeface="Carlito"/>
              </a:rPr>
              <a:t>distance</a:t>
            </a:r>
            <a:r>
              <a:rPr sz="2400" spc="-60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other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training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records</a:t>
            </a:r>
            <a:endParaRPr sz="2400">
              <a:latin typeface="Carlito"/>
              <a:cs typeface="Carlito"/>
            </a:endParaRPr>
          </a:p>
          <a:p>
            <a:pPr marL="779145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dirty="0">
                <a:latin typeface="Carlito"/>
                <a:cs typeface="Carlito"/>
              </a:rPr>
              <a:t>Identify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i="1" dirty="0">
                <a:solidFill>
                  <a:srgbClr val="0070BF"/>
                </a:solidFill>
                <a:latin typeface="Carlito"/>
                <a:cs typeface="Carlito"/>
              </a:rPr>
              <a:t>k</a:t>
            </a:r>
            <a:r>
              <a:rPr sz="2400" i="1" spc="-70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nearest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neighbors</a:t>
            </a:r>
            <a:endParaRPr sz="2400">
              <a:latin typeface="Carlito"/>
              <a:cs typeface="Carlito"/>
            </a:endParaRPr>
          </a:p>
          <a:p>
            <a:pPr marL="779145" marR="5080" lvl="1" indent="-302895">
              <a:spcBef>
                <a:spcPts val="640"/>
              </a:spcBef>
              <a:buClr>
                <a:srgbClr val="0B7B9C"/>
              </a:buClr>
              <a:buFont typeface="Arial"/>
              <a:buChar char="–"/>
              <a:tabLst>
                <a:tab pos="779145" algn="l"/>
              </a:tabLst>
            </a:pPr>
            <a:r>
              <a:rPr sz="2400" dirty="0">
                <a:latin typeface="Carlito"/>
                <a:cs typeface="Carlito"/>
              </a:rPr>
              <a:t>Use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labels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nearest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neighbors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determine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label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unknown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 </a:t>
            </a:r>
            <a:r>
              <a:rPr sz="2400" dirty="0">
                <a:latin typeface="Carlito"/>
                <a:cs typeface="Carlito"/>
              </a:rPr>
              <a:t>(e.g.,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taking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majority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vote)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939" y="1268758"/>
            <a:ext cx="4968540" cy="42642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9319" y="487847"/>
            <a:ext cx="4186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Nearest-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r>
              <a:rPr sz="2800" spc="-1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Classifiers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79484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19"/>
            <a:ext cx="12210827" cy="1049602"/>
          </a:xfrm>
          <a:prstGeom prst="rect">
            <a:avLst/>
          </a:prstGeom>
        </p:spPr>
        <p:txBody>
          <a:bodyPr vert="horz" wrap="square" lIns="0" tIns="437471" rIns="0" bIns="0" rtlCol="0">
            <a:spAutoFit/>
          </a:bodyPr>
          <a:lstStyle/>
          <a:p>
            <a:pPr marL="2428875">
              <a:spcBef>
                <a:spcPts val="100"/>
              </a:spcBef>
            </a:pPr>
            <a:r>
              <a:rPr spc="-10" dirty="0"/>
              <a:t>Nearest</a:t>
            </a:r>
            <a:r>
              <a:rPr spc="-150" dirty="0"/>
              <a:t> </a:t>
            </a:r>
            <a:r>
              <a:rPr dirty="0"/>
              <a:t>Neighbour</a:t>
            </a:r>
            <a:r>
              <a:rPr spc="-150" dirty="0"/>
              <a:t> </a:t>
            </a:r>
            <a:r>
              <a:rPr dirty="0"/>
              <a:t>(</a:t>
            </a:r>
            <a:r>
              <a:rPr i="1" dirty="0">
                <a:latin typeface="Carlito"/>
                <a:cs typeface="Carlito"/>
              </a:rPr>
              <a:t>k</a:t>
            </a:r>
            <a:r>
              <a:rPr dirty="0"/>
              <a:t>NN)</a:t>
            </a:r>
            <a:r>
              <a:rPr spc="-145" dirty="0"/>
              <a:t> </a:t>
            </a:r>
            <a:r>
              <a:rPr spc="-10" dirty="0"/>
              <a:t>Classifier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3323" y="2738432"/>
            <a:ext cx="8264525" cy="3362325"/>
            <a:chOff x="2305522" y="2738431"/>
            <a:chExt cx="8264525" cy="3362325"/>
          </a:xfrm>
        </p:grpSpPr>
        <p:sp>
          <p:nvSpPr>
            <p:cNvPr id="4" name="object 4"/>
            <p:cNvSpPr/>
            <p:nvPr/>
          </p:nvSpPr>
          <p:spPr>
            <a:xfrm>
              <a:off x="588071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0319" y="3047993"/>
              <a:ext cx="7771130" cy="3048000"/>
            </a:xfrm>
            <a:custGeom>
              <a:avLst/>
              <a:gdLst/>
              <a:ahLst/>
              <a:cxnLst/>
              <a:rect l="l" t="t" r="r" b="b"/>
              <a:pathLst>
                <a:path w="7771130" h="3048000">
                  <a:moveTo>
                    <a:pt x="0" y="1523996"/>
                  </a:moveTo>
                  <a:lnTo>
                    <a:pt x="564" y="1497747"/>
                  </a:lnTo>
                  <a:lnTo>
                    <a:pt x="2253" y="1471604"/>
                  </a:lnTo>
                  <a:lnTo>
                    <a:pt x="8963" y="1419655"/>
                  </a:lnTo>
                  <a:lnTo>
                    <a:pt x="20060" y="1368178"/>
                  </a:lnTo>
                  <a:lnTo>
                    <a:pt x="35469" y="1317201"/>
                  </a:lnTo>
                  <a:lnTo>
                    <a:pt x="55119" y="1266752"/>
                  </a:lnTo>
                  <a:lnTo>
                    <a:pt x="78938" y="1216860"/>
                  </a:lnTo>
                  <a:lnTo>
                    <a:pt x="106853" y="1167553"/>
                  </a:lnTo>
                  <a:lnTo>
                    <a:pt x="138791" y="1118860"/>
                  </a:lnTo>
                  <a:lnTo>
                    <a:pt x="174681" y="1070809"/>
                  </a:lnTo>
                  <a:lnTo>
                    <a:pt x="214451" y="1023428"/>
                  </a:lnTo>
                  <a:lnTo>
                    <a:pt x="258027" y="976746"/>
                  </a:lnTo>
                  <a:lnTo>
                    <a:pt x="305337" y="930791"/>
                  </a:lnTo>
                  <a:lnTo>
                    <a:pt x="356310" y="885591"/>
                  </a:lnTo>
                  <a:lnTo>
                    <a:pt x="410872" y="841176"/>
                  </a:lnTo>
                  <a:lnTo>
                    <a:pt x="468952" y="797572"/>
                  </a:lnTo>
                  <a:lnTo>
                    <a:pt x="530477" y="754809"/>
                  </a:lnTo>
                  <a:lnTo>
                    <a:pt x="562509" y="733752"/>
                  </a:lnTo>
                  <a:lnTo>
                    <a:pt x="595375" y="712915"/>
                  </a:lnTo>
                  <a:lnTo>
                    <a:pt x="629066" y="692303"/>
                  </a:lnTo>
                  <a:lnTo>
                    <a:pt x="663573" y="671918"/>
                  </a:lnTo>
                  <a:lnTo>
                    <a:pt x="698887" y="651765"/>
                  </a:lnTo>
                  <a:lnTo>
                    <a:pt x="735000" y="631847"/>
                  </a:lnTo>
                  <a:lnTo>
                    <a:pt x="771901" y="612168"/>
                  </a:lnTo>
                  <a:lnTo>
                    <a:pt x="809582" y="592730"/>
                  </a:lnTo>
                  <a:lnTo>
                    <a:pt x="848034" y="573538"/>
                  </a:lnTo>
                  <a:lnTo>
                    <a:pt x="887248" y="554596"/>
                  </a:lnTo>
                  <a:lnTo>
                    <a:pt x="927214" y="535906"/>
                  </a:lnTo>
                  <a:lnTo>
                    <a:pt x="967924" y="517472"/>
                  </a:lnTo>
                  <a:lnTo>
                    <a:pt x="1009369" y="499298"/>
                  </a:lnTo>
                  <a:lnTo>
                    <a:pt x="1051540" y="481387"/>
                  </a:lnTo>
                  <a:lnTo>
                    <a:pt x="1094427" y="463744"/>
                  </a:lnTo>
                  <a:lnTo>
                    <a:pt x="1138022" y="446370"/>
                  </a:lnTo>
                  <a:lnTo>
                    <a:pt x="1182316" y="429271"/>
                  </a:lnTo>
                  <a:lnTo>
                    <a:pt x="1227298" y="412449"/>
                  </a:lnTo>
                  <a:lnTo>
                    <a:pt x="1272962" y="395909"/>
                  </a:lnTo>
                  <a:lnTo>
                    <a:pt x="1319296" y="379653"/>
                  </a:lnTo>
                  <a:lnTo>
                    <a:pt x="1366294" y="363685"/>
                  </a:lnTo>
                  <a:lnTo>
                    <a:pt x="1413944" y="348009"/>
                  </a:lnTo>
                  <a:lnTo>
                    <a:pt x="1462239" y="332628"/>
                  </a:lnTo>
                  <a:lnTo>
                    <a:pt x="1511169" y="317546"/>
                  </a:lnTo>
                  <a:lnTo>
                    <a:pt x="1560725" y="302766"/>
                  </a:lnTo>
                  <a:lnTo>
                    <a:pt x="1610898" y="288292"/>
                  </a:lnTo>
                  <a:lnTo>
                    <a:pt x="1661680" y="274127"/>
                  </a:lnTo>
                  <a:lnTo>
                    <a:pt x="1713060" y="260276"/>
                  </a:lnTo>
                  <a:lnTo>
                    <a:pt x="1765031" y="246741"/>
                  </a:lnTo>
                  <a:lnTo>
                    <a:pt x="1817582" y="233526"/>
                  </a:lnTo>
                  <a:lnTo>
                    <a:pt x="1870706" y="220635"/>
                  </a:lnTo>
                  <a:lnTo>
                    <a:pt x="1924392" y="208071"/>
                  </a:lnTo>
                  <a:lnTo>
                    <a:pt x="1978632" y="195838"/>
                  </a:lnTo>
                  <a:lnTo>
                    <a:pt x="2033417" y="183939"/>
                  </a:lnTo>
                  <a:lnTo>
                    <a:pt x="2088738" y="172378"/>
                  </a:lnTo>
                  <a:lnTo>
                    <a:pt x="2144586" y="161158"/>
                  </a:lnTo>
                  <a:lnTo>
                    <a:pt x="2200951" y="150283"/>
                  </a:lnTo>
                  <a:lnTo>
                    <a:pt x="2257825" y="139757"/>
                  </a:lnTo>
                  <a:lnTo>
                    <a:pt x="2315199" y="129583"/>
                  </a:lnTo>
                  <a:lnTo>
                    <a:pt x="2373063" y="119764"/>
                  </a:lnTo>
                  <a:lnTo>
                    <a:pt x="2431408" y="110304"/>
                  </a:lnTo>
                  <a:lnTo>
                    <a:pt x="2490227" y="101207"/>
                  </a:lnTo>
                  <a:lnTo>
                    <a:pt x="2549508" y="92476"/>
                  </a:lnTo>
                  <a:lnTo>
                    <a:pt x="2609244" y="84115"/>
                  </a:lnTo>
                  <a:lnTo>
                    <a:pt x="2669426" y="76127"/>
                  </a:lnTo>
                  <a:lnTo>
                    <a:pt x="2730043" y="68516"/>
                  </a:lnTo>
                  <a:lnTo>
                    <a:pt x="2791088" y="61285"/>
                  </a:lnTo>
                  <a:lnTo>
                    <a:pt x="2852552" y="54439"/>
                  </a:lnTo>
                  <a:lnTo>
                    <a:pt x="2914424" y="47979"/>
                  </a:lnTo>
                  <a:lnTo>
                    <a:pt x="2976697" y="41911"/>
                  </a:lnTo>
                  <a:lnTo>
                    <a:pt x="3039360" y="36238"/>
                  </a:lnTo>
                  <a:lnTo>
                    <a:pt x="3102406" y="30962"/>
                  </a:lnTo>
                  <a:lnTo>
                    <a:pt x="3165825" y="26088"/>
                  </a:lnTo>
                  <a:lnTo>
                    <a:pt x="3229608" y="21619"/>
                  </a:lnTo>
                  <a:lnTo>
                    <a:pt x="3293746" y="17560"/>
                  </a:lnTo>
                  <a:lnTo>
                    <a:pt x="3358229" y="13912"/>
                  </a:lnTo>
                  <a:lnTo>
                    <a:pt x="3423050" y="10680"/>
                  </a:lnTo>
                  <a:lnTo>
                    <a:pt x="3488198" y="7868"/>
                  </a:lnTo>
                  <a:lnTo>
                    <a:pt x="3553666" y="5478"/>
                  </a:lnTo>
                  <a:lnTo>
                    <a:pt x="3619442" y="3515"/>
                  </a:lnTo>
                  <a:lnTo>
                    <a:pt x="3685520" y="1983"/>
                  </a:lnTo>
                  <a:lnTo>
                    <a:pt x="3751889" y="883"/>
                  </a:lnTo>
                  <a:lnTo>
                    <a:pt x="3818541" y="221"/>
                  </a:lnTo>
                  <a:lnTo>
                    <a:pt x="3885467" y="0"/>
                  </a:lnTo>
                  <a:lnTo>
                    <a:pt x="3952392" y="221"/>
                  </a:lnTo>
                  <a:lnTo>
                    <a:pt x="4019044" y="883"/>
                  </a:lnTo>
                  <a:lnTo>
                    <a:pt x="4085413" y="1983"/>
                  </a:lnTo>
                  <a:lnTo>
                    <a:pt x="4151491" y="3515"/>
                  </a:lnTo>
                  <a:lnTo>
                    <a:pt x="4217268" y="5478"/>
                  </a:lnTo>
                  <a:lnTo>
                    <a:pt x="4282735" y="7868"/>
                  </a:lnTo>
                  <a:lnTo>
                    <a:pt x="4347883" y="10680"/>
                  </a:lnTo>
                  <a:lnTo>
                    <a:pt x="4412704" y="13912"/>
                  </a:lnTo>
                  <a:lnTo>
                    <a:pt x="4477188" y="17560"/>
                  </a:lnTo>
                  <a:lnTo>
                    <a:pt x="4541325" y="21619"/>
                  </a:lnTo>
                  <a:lnTo>
                    <a:pt x="4605108" y="26088"/>
                  </a:lnTo>
                  <a:lnTo>
                    <a:pt x="4668527" y="30962"/>
                  </a:lnTo>
                  <a:lnTo>
                    <a:pt x="4731573" y="36238"/>
                  </a:lnTo>
                  <a:lnTo>
                    <a:pt x="4794237" y="41911"/>
                  </a:lnTo>
                  <a:lnTo>
                    <a:pt x="4856509" y="47979"/>
                  </a:lnTo>
                  <a:lnTo>
                    <a:pt x="4918382" y="54439"/>
                  </a:lnTo>
                  <a:lnTo>
                    <a:pt x="4979845" y="61285"/>
                  </a:lnTo>
                  <a:lnTo>
                    <a:pt x="5040890" y="68516"/>
                  </a:lnTo>
                  <a:lnTo>
                    <a:pt x="5101508" y="76127"/>
                  </a:lnTo>
                  <a:lnTo>
                    <a:pt x="5161689" y="84115"/>
                  </a:lnTo>
                  <a:lnTo>
                    <a:pt x="5221425" y="92476"/>
                  </a:lnTo>
                  <a:lnTo>
                    <a:pt x="5280707" y="101207"/>
                  </a:lnTo>
                  <a:lnTo>
                    <a:pt x="5339525" y="110304"/>
                  </a:lnTo>
                  <a:lnTo>
                    <a:pt x="5397871" y="119764"/>
                  </a:lnTo>
                  <a:lnTo>
                    <a:pt x="5455735" y="129583"/>
                  </a:lnTo>
                  <a:lnTo>
                    <a:pt x="5513108" y="139757"/>
                  </a:lnTo>
                  <a:lnTo>
                    <a:pt x="5569982" y="150283"/>
                  </a:lnTo>
                  <a:lnTo>
                    <a:pt x="5626348" y="161158"/>
                  </a:lnTo>
                  <a:lnTo>
                    <a:pt x="5682195" y="172378"/>
                  </a:lnTo>
                  <a:lnTo>
                    <a:pt x="5737516" y="183939"/>
                  </a:lnTo>
                  <a:lnTo>
                    <a:pt x="5792301" y="195838"/>
                  </a:lnTo>
                  <a:lnTo>
                    <a:pt x="5846541" y="208071"/>
                  </a:lnTo>
                  <a:lnTo>
                    <a:pt x="5900228" y="220635"/>
                  </a:lnTo>
                  <a:lnTo>
                    <a:pt x="5953351" y="233526"/>
                  </a:lnTo>
                  <a:lnTo>
                    <a:pt x="6005903" y="246741"/>
                  </a:lnTo>
                  <a:lnTo>
                    <a:pt x="6057873" y="260276"/>
                  </a:lnTo>
                  <a:lnTo>
                    <a:pt x="6109254" y="274127"/>
                  </a:lnTo>
                  <a:lnTo>
                    <a:pt x="6160035" y="288292"/>
                  </a:lnTo>
                  <a:lnTo>
                    <a:pt x="6210209" y="302766"/>
                  </a:lnTo>
                  <a:lnTo>
                    <a:pt x="6259765" y="317546"/>
                  </a:lnTo>
                  <a:lnTo>
                    <a:pt x="6308695" y="332628"/>
                  </a:lnTo>
                  <a:lnTo>
                    <a:pt x="6356989" y="348009"/>
                  </a:lnTo>
                  <a:lnTo>
                    <a:pt x="6404640" y="363685"/>
                  </a:lnTo>
                  <a:lnTo>
                    <a:pt x="6451637" y="379653"/>
                  </a:lnTo>
                  <a:lnTo>
                    <a:pt x="6497972" y="395909"/>
                  </a:lnTo>
                  <a:lnTo>
                    <a:pt x="6543635" y="412449"/>
                  </a:lnTo>
                  <a:lnTo>
                    <a:pt x="6588618" y="429271"/>
                  </a:lnTo>
                  <a:lnTo>
                    <a:pt x="6632911" y="446370"/>
                  </a:lnTo>
                  <a:lnTo>
                    <a:pt x="6676506" y="463744"/>
                  </a:lnTo>
                  <a:lnTo>
                    <a:pt x="6719393" y="481387"/>
                  </a:lnTo>
                  <a:lnTo>
                    <a:pt x="6761564" y="499298"/>
                  </a:lnTo>
                  <a:lnTo>
                    <a:pt x="6803009" y="517472"/>
                  </a:lnTo>
                  <a:lnTo>
                    <a:pt x="6843719" y="535906"/>
                  </a:lnTo>
                  <a:lnTo>
                    <a:pt x="6883686" y="554596"/>
                  </a:lnTo>
                  <a:lnTo>
                    <a:pt x="6922899" y="573538"/>
                  </a:lnTo>
                  <a:lnTo>
                    <a:pt x="6961351" y="592730"/>
                  </a:lnTo>
                  <a:lnTo>
                    <a:pt x="6999032" y="612168"/>
                  </a:lnTo>
                  <a:lnTo>
                    <a:pt x="7035934" y="631847"/>
                  </a:lnTo>
                  <a:lnTo>
                    <a:pt x="7072046" y="651765"/>
                  </a:lnTo>
                  <a:lnTo>
                    <a:pt x="7107360" y="671918"/>
                  </a:lnTo>
                  <a:lnTo>
                    <a:pt x="7141867" y="692303"/>
                  </a:lnTo>
                  <a:lnTo>
                    <a:pt x="7175558" y="712915"/>
                  </a:lnTo>
                  <a:lnTo>
                    <a:pt x="7208424" y="733752"/>
                  </a:lnTo>
                  <a:lnTo>
                    <a:pt x="7240456" y="754809"/>
                  </a:lnTo>
                  <a:lnTo>
                    <a:pt x="7301981" y="797572"/>
                  </a:lnTo>
                  <a:lnTo>
                    <a:pt x="7360061" y="841176"/>
                  </a:lnTo>
                  <a:lnTo>
                    <a:pt x="7414624" y="885591"/>
                  </a:lnTo>
                  <a:lnTo>
                    <a:pt x="7465596" y="930791"/>
                  </a:lnTo>
                  <a:lnTo>
                    <a:pt x="7512907" y="976746"/>
                  </a:lnTo>
                  <a:lnTo>
                    <a:pt x="7556483" y="1023428"/>
                  </a:lnTo>
                  <a:lnTo>
                    <a:pt x="7596252" y="1070809"/>
                  </a:lnTo>
                  <a:lnTo>
                    <a:pt x="7632142" y="1118860"/>
                  </a:lnTo>
                  <a:lnTo>
                    <a:pt x="7664081" y="1167553"/>
                  </a:lnTo>
                  <a:lnTo>
                    <a:pt x="7691995" y="1216860"/>
                  </a:lnTo>
                  <a:lnTo>
                    <a:pt x="7715814" y="1266752"/>
                  </a:lnTo>
                  <a:lnTo>
                    <a:pt x="7735464" y="1317201"/>
                  </a:lnTo>
                  <a:lnTo>
                    <a:pt x="7750874" y="1368178"/>
                  </a:lnTo>
                  <a:lnTo>
                    <a:pt x="7761970" y="1419655"/>
                  </a:lnTo>
                  <a:lnTo>
                    <a:pt x="7768681" y="1471604"/>
                  </a:lnTo>
                  <a:lnTo>
                    <a:pt x="7770934" y="1523996"/>
                  </a:lnTo>
                  <a:lnTo>
                    <a:pt x="7768681" y="1576389"/>
                  </a:lnTo>
                  <a:lnTo>
                    <a:pt x="7761970" y="1628338"/>
                  </a:lnTo>
                  <a:lnTo>
                    <a:pt x="7750874" y="1679815"/>
                  </a:lnTo>
                  <a:lnTo>
                    <a:pt x="7735464" y="1730792"/>
                  </a:lnTo>
                  <a:lnTo>
                    <a:pt x="7715814" y="1781241"/>
                  </a:lnTo>
                  <a:lnTo>
                    <a:pt x="7691995" y="1831133"/>
                  </a:lnTo>
                  <a:lnTo>
                    <a:pt x="7664081" y="1880440"/>
                  </a:lnTo>
                  <a:lnTo>
                    <a:pt x="7632142" y="1929133"/>
                  </a:lnTo>
                  <a:lnTo>
                    <a:pt x="7596252" y="1977184"/>
                  </a:lnTo>
                  <a:lnTo>
                    <a:pt x="7556483" y="2024565"/>
                  </a:lnTo>
                  <a:lnTo>
                    <a:pt x="7512907" y="2071247"/>
                  </a:lnTo>
                  <a:lnTo>
                    <a:pt x="7465596" y="2117202"/>
                  </a:lnTo>
                  <a:lnTo>
                    <a:pt x="7414624" y="2162401"/>
                  </a:lnTo>
                  <a:lnTo>
                    <a:pt x="7360061" y="2206817"/>
                  </a:lnTo>
                  <a:lnTo>
                    <a:pt x="7301981" y="2250421"/>
                  </a:lnTo>
                  <a:lnTo>
                    <a:pt x="7240456" y="2293184"/>
                  </a:lnTo>
                  <a:lnTo>
                    <a:pt x="7208424" y="2314241"/>
                  </a:lnTo>
                  <a:lnTo>
                    <a:pt x="7175558" y="2335078"/>
                  </a:lnTo>
                  <a:lnTo>
                    <a:pt x="7141867" y="2355690"/>
                  </a:lnTo>
                  <a:lnTo>
                    <a:pt x="7107360" y="2376075"/>
                  </a:lnTo>
                  <a:lnTo>
                    <a:pt x="7072046" y="2396228"/>
                  </a:lnTo>
                  <a:lnTo>
                    <a:pt x="7035934" y="2416146"/>
                  </a:lnTo>
                  <a:lnTo>
                    <a:pt x="6999032" y="2435825"/>
                  </a:lnTo>
                  <a:lnTo>
                    <a:pt x="6961351" y="2455263"/>
                  </a:lnTo>
                  <a:lnTo>
                    <a:pt x="6922899" y="2474454"/>
                  </a:lnTo>
                  <a:lnTo>
                    <a:pt x="6883686" y="2493397"/>
                  </a:lnTo>
                  <a:lnTo>
                    <a:pt x="6843719" y="2512087"/>
                  </a:lnTo>
                  <a:lnTo>
                    <a:pt x="6803009" y="2530521"/>
                  </a:lnTo>
                  <a:lnTo>
                    <a:pt x="6761564" y="2548695"/>
                  </a:lnTo>
                  <a:lnTo>
                    <a:pt x="6719393" y="2566605"/>
                  </a:lnTo>
                  <a:lnTo>
                    <a:pt x="6676506" y="2584249"/>
                  </a:lnTo>
                  <a:lnTo>
                    <a:pt x="6632911" y="2601622"/>
                  </a:lnTo>
                  <a:lnTo>
                    <a:pt x="6588618" y="2618722"/>
                  </a:lnTo>
                  <a:lnTo>
                    <a:pt x="6543635" y="2635543"/>
                  </a:lnTo>
                  <a:lnTo>
                    <a:pt x="6497972" y="2652084"/>
                  </a:lnTo>
                  <a:lnTo>
                    <a:pt x="6451637" y="2668340"/>
                  </a:lnTo>
                  <a:lnTo>
                    <a:pt x="6404640" y="2684308"/>
                  </a:lnTo>
                  <a:lnTo>
                    <a:pt x="6356989" y="2699984"/>
                  </a:lnTo>
                  <a:lnTo>
                    <a:pt x="6308695" y="2715365"/>
                  </a:lnTo>
                  <a:lnTo>
                    <a:pt x="6259765" y="2730447"/>
                  </a:lnTo>
                  <a:lnTo>
                    <a:pt x="6210209" y="2745227"/>
                  </a:lnTo>
                  <a:lnTo>
                    <a:pt x="6160035" y="2759701"/>
                  </a:lnTo>
                  <a:lnTo>
                    <a:pt x="6109254" y="2773865"/>
                  </a:lnTo>
                  <a:lnTo>
                    <a:pt x="6057873" y="2787717"/>
                  </a:lnTo>
                  <a:lnTo>
                    <a:pt x="6005903" y="2801252"/>
                  </a:lnTo>
                  <a:lnTo>
                    <a:pt x="5953351" y="2814466"/>
                  </a:lnTo>
                  <a:lnTo>
                    <a:pt x="5900228" y="2827358"/>
                  </a:lnTo>
                  <a:lnTo>
                    <a:pt x="5846541" y="2839922"/>
                  </a:lnTo>
                  <a:lnTo>
                    <a:pt x="5792301" y="2852155"/>
                  </a:lnTo>
                  <a:lnTo>
                    <a:pt x="5737516" y="2864054"/>
                  </a:lnTo>
                  <a:lnTo>
                    <a:pt x="5682195" y="2875615"/>
                  </a:lnTo>
                  <a:lnTo>
                    <a:pt x="5626348" y="2886835"/>
                  </a:lnTo>
                  <a:lnTo>
                    <a:pt x="5569982" y="2897710"/>
                  </a:lnTo>
                  <a:lnTo>
                    <a:pt x="5513108" y="2908236"/>
                  </a:lnTo>
                  <a:lnTo>
                    <a:pt x="5455735" y="2918410"/>
                  </a:lnTo>
                  <a:lnTo>
                    <a:pt x="5397871" y="2928229"/>
                  </a:lnTo>
                  <a:lnTo>
                    <a:pt x="5339525" y="2937689"/>
                  </a:lnTo>
                  <a:lnTo>
                    <a:pt x="5280707" y="2946786"/>
                  </a:lnTo>
                  <a:lnTo>
                    <a:pt x="5221425" y="2955517"/>
                  </a:lnTo>
                  <a:lnTo>
                    <a:pt x="5161689" y="2963878"/>
                  </a:lnTo>
                  <a:lnTo>
                    <a:pt x="5101508" y="2971866"/>
                  </a:lnTo>
                  <a:lnTo>
                    <a:pt x="5040890" y="2979477"/>
                  </a:lnTo>
                  <a:lnTo>
                    <a:pt x="4979845" y="2986708"/>
                  </a:lnTo>
                  <a:lnTo>
                    <a:pt x="4918382" y="2993554"/>
                  </a:lnTo>
                  <a:lnTo>
                    <a:pt x="4856509" y="3000013"/>
                  </a:lnTo>
                  <a:lnTo>
                    <a:pt x="4794237" y="3006082"/>
                  </a:lnTo>
                  <a:lnTo>
                    <a:pt x="4731573" y="3011755"/>
                  </a:lnTo>
                  <a:lnTo>
                    <a:pt x="4668527" y="3017031"/>
                  </a:lnTo>
                  <a:lnTo>
                    <a:pt x="4605108" y="3021905"/>
                  </a:lnTo>
                  <a:lnTo>
                    <a:pt x="4541325" y="3026373"/>
                  </a:lnTo>
                  <a:lnTo>
                    <a:pt x="4477188" y="3030433"/>
                  </a:lnTo>
                  <a:lnTo>
                    <a:pt x="4412704" y="3034081"/>
                  </a:lnTo>
                  <a:lnTo>
                    <a:pt x="4347883" y="3037313"/>
                  </a:lnTo>
                  <a:lnTo>
                    <a:pt x="4282735" y="3040125"/>
                  </a:lnTo>
                  <a:lnTo>
                    <a:pt x="4217268" y="3042514"/>
                  </a:lnTo>
                  <a:lnTo>
                    <a:pt x="4151491" y="3044477"/>
                  </a:lnTo>
                  <a:lnTo>
                    <a:pt x="4085413" y="3046010"/>
                  </a:lnTo>
                  <a:lnTo>
                    <a:pt x="4019044" y="3047110"/>
                  </a:lnTo>
                  <a:lnTo>
                    <a:pt x="3952392" y="3047772"/>
                  </a:lnTo>
                  <a:lnTo>
                    <a:pt x="3885467" y="3047993"/>
                  </a:lnTo>
                  <a:lnTo>
                    <a:pt x="3818541" y="3047772"/>
                  </a:lnTo>
                  <a:lnTo>
                    <a:pt x="3751889" y="3047110"/>
                  </a:lnTo>
                  <a:lnTo>
                    <a:pt x="3685520" y="3046010"/>
                  </a:lnTo>
                  <a:lnTo>
                    <a:pt x="3619442" y="3044477"/>
                  </a:lnTo>
                  <a:lnTo>
                    <a:pt x="3553666" y="3042514"/>
                  </a:lnTo>
                  <a:lnTo>
                    <a:pt x="3488198" y="3040125"/>
                  </a:lnTo>
                  <a:lnTo>
                    <a:pt x="3423050" y="3037313"/>
                  </a:lnTo>
                  <a:lnTo>
                    <a:pt x="3358229" y="3034081"/>
                  </a:lnTo>
                  <a:lnTo>
                    <a:pt x="3293746" y="3030433"/>
                  </a:lnTo>
                  <a:lnTo>
                    <a:pt x="3229608" y="3026373"/>
                  </a:lnTo>
                  <a:lnTo>
                    <a:pt x="3165825" y="3021905"/>
                  </a:lnTo>
                  <a:lnTo>
                    <a:pt x="3102406" y="3017031"/>
                  </a:lnTo>
                  <a:lnTo>
                    <a:pt x="3039360" y="3011755"/>
                  </a:lnTo>
                  <a:lnTo>
                    <a:pt x="2976697" y="3006082"/>
                  </a:lnTo>
                  <a:lnTo>
                    <a:pt x="2914424" y="3000013"/>
                  </a:lnTo>
                  <a:lnTo>
                    <a:pt x="2852552" y="2993554"/>
                  </a:lnTo>
                  <a:lnTo>
                    <a:pt x="2791088" y="2986708"/>
                  </a:lnTo>
                  <a:lnTo>
                    <a:pt x="2730043" y="2979477"/>
                  </a:lnTo>
                  <a:lnTo>
                    <a:pt x="2669426" y="2971866"/>
                  </a:lnTo>
                  <a:lnTo>
                    <a:pt x="2609244" y="2963878"/>
                  </a:lnTo>
                  <a:lnTo>
                    <a:pt x="2549508" y="2955517"/>
                  </a:lnTo>
                  <a:lnTo>
                    <a:pt x="2490227" y="2946786"/>
                  </a:lnTo>
                  <a:lnTo>
                    <a:pt x="2431408" y="2937689"/>
                  </a:lnTo>
                  <a:lnTo>
                    <a:pt x="2373063" y="2928229"/>
                  </a:lnTo>
                  <a:lnTo>
                    <a:pt x="2315199" y="2918410"/>
                  </a:lnTo>
                  <a:lnTo>
                    <a:pt x="2257825" y="2908236"/>
                  </a:lnTo>
                  <a:lnTo>
                    <a:pt x="2200951" y="2897710"/>
                  </a:lnTo>
                  <a:lnTo>
                    <a:pt x="2144586" y="2886835"/>
                  </a:lnTo>
                  <a:lnTo>
                    <a:pt x="2088738" y="2875615"/>
                  </a:lnTo>
                  <a:lnTo>
                    <a:pt x="2033417" y="2864054"/>
                  </a:lnTo>
                  <a:lnTo>
                    <a:pt x="1978632" y="2852155"/>
                  </a:lnTo>
                  <a:lnTo>
                    <a:pt x="1924392" y="2839922"/>
                  </a:lnTo>
                  <a:lnTo>
                    <a:pt x="1870706" y="2827358"/>
                  </a:lnTo>
                  <a:lnTo>
                    <a:pt x="1817582" y="2814466"/>
                  </a:lnTo>
                  <a:lnTo>
                    <a:pt x="1765031" y="2801252"/>
                  </a:lnTo>
                  <a:lnTo>
                    <a:pt x="1713060" y="2787717"/>
                  </a:lnTo>
                  <a:lnTo>
                    <a:pt x="1661680" y="2773865"/>
                  </a:lnTo>
                  <a:lnTo>
                    <a:pt x="1610898" y="2759701"/>
                  </a:lnTo>
                  <a:lnTo>
                    <a:pt x="1560725" y="2745227"/>
                  </a:lnTo>
                  <a:lnTo>
                    <a:pt x="1511169" y="2730447"/>
                  </a:lnTo>
                  <a:lnTo>
                    <a:pt x="1462239" y="2715365"/>
                  </a:lnTo>
                  <a:lnTo>
                    <a:pt x="1413944" y="2699984"/>
                  </a:lnTo>
                  <a:lnTo>
                    <a:pt x="1366294" y="2684308"/>
                  </a:lnTo>
                  <a:lnTo>
                    <a:pt x="1319296" y="2668340"/>
                  </a:lnTo>
                  <a:lnTo>
                    <a:pt x="1272962" y="2652084"/>
                  </a:lnTo>
                  <a:lnTo>
                    <a:pt x="1227298" y="2635543"/>
                  </a:lnTo>
                  <a:lnTo>
                    <a:pt x="1182316" y="2618722"/>
                  </a:lnTo>
                  <a:lnTo>
                    <a:pt x="1138022" y="2601622"/>
                  </a:lnTo>
                  <a:lnTo>
                    <a:pt x="1094427" y="2584249"/>
                  </a:lnTo>
                  <a:lnTo>
                    <a:pt x="1051540" y="2566605"/>
                  </a:lnTo>
                  <a:lnTo>
                    <a:pt x="1009369" y="2548695"/>
                  </a:lnTo>
                  <a:lnTo>
                    <a:pt x="967924" y="2530521"/>
                  </a:lnTo>
                  <a:lnTo>
                    <a:pt x="927214" y="2512087"/>
                  </a:lnTo>
                  <a:lnTo>
                    <a:pt x="887248" y="2493397"/>
                  </a:lnTo>
                  <a:lnTo>
                    <a:pt x="848034" y="2474454"/>
                  </a:lnTo>
                  <a:lnTo>
                    <a:pt x="809582" y="2455263"/>
                  </a:lnTo>
                  <a:lnTo>
                    <a:pt x="771901" y="2435825"/>
                  </a:lnTo>
                  <a:lnTo>
                    <a:pt x="735000" y="2416146"/>
                  </a:lnTo>
                  <a:lnTo>
                    <a:pt x="698887" y="2396228"/>
                  </a:lnTo>
                  <a:lnTo>
                    <a:pt x="663573" y="2376075"/>
                  </a:lnTo>
                  <a:lnTo>
                    <a:pt x="629066" y="2355690"/>
                  </a:lnTo>
                  <a:lnTo>
                    <a:pt x="595375" y="2335078"/>
                  </a:lnTo>
                  <a:lnTo>
                    <a:pt x="562509" y="2314241"/>
                  </a:lnTo>
                  <a:lnTo>
                    <a:pt x="530477" y="2293184"/>
                  </a:lnTo>
                  <a:lnTo>
                    <a:pt x="468952" y="2250421"/>
                  </a:lnTo>
                  <a:lnTo>
                    <a:pt x="410872" y="2206817"/>
                  </a:lnTo>
                  <a:lnTo>
                    <a:pt x="356310" y="2162401"/>
                  </a:lnTo>
                  <a:lnTo>
                    <a:pt x="305337" y="2117202"/>
                  </a:lnTo>
                  <a:lnTo>
                    <a:pt x="258027" y="2071247"/>
                  </a:lnTo>
                  <a:lnTo>
                    <a:pt x="214451" y="2024565"/>
                  </a:lnTo>
                  <a:lnTo>
                    <a:pt x="174681" y="1977184"/>
                  </a:lnTo>
                  <a:lnTo>
                    <a:pt x="138791" y="1929133"/>
                  </a:lnTo>
                  <a:lnTo>
                    <a:pt x="106853" y="1880440"/>
                  </a:lnTo>
                  <a:lnTo>
                    <a:pt x="78938" y="1831133"/>
                  </a:lnTo>
                  <a:lnTo>
                    <a:pt x="55119" y="1781241"/>
                  </a:lnTo>
                  <a:lnTo>
                    <a:pt x="35469" y="1730792"/>
                  </a:lnTo>
                  <a:lnTo>
                    <a:pt x="20060" y="1679815"/>
                  </a:lnTo>
                  <a:lnTo>
                    <a:pt x="8963" y="1628338"/>
                  </a:lnTo>
                  <a:lnTo>
                    <a:pt x="2253" y="1576389"/>
                  </a:lnTo>
                  <a:lnTo>
                    <a:pt x="564" y="1550246"/>
                  </a:lnTo>
                  <a:lnTo>
                    <a:pt x="0" y="152399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65418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5418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0811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0811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70442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70442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0541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0541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614" y="33527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40614" y="33527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0491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0491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5688" y="31241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65688" y="31241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0467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80467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5664" y="36575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5664" y="36575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586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3586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15811" y="4876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5811" y="4876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55910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55910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5591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5591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20836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0836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65934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65934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75442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75442" y="4800590"/>
              <a:ext cx="379095" cy="598805"/>
            </a:xfrm>
            <a:custGeom>
              <a:avLst/>
              <a:gdLst/>
              <a:ahLst/>
              <a:cxnLst/>
              <a:rect l="l" t="t" r="r" b="b"/>
              <a:pathLst>
                <a:path w="379095" h="598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379095" h="598804">
                  <a:moveTo>
                    <a:pt x="105024" y="380999"/>
                  </a:moveTo>
                  <a:lnTo>
                    <a:pt x="378499" y="380999"/>
                  </a:lnTo>
                  <a:lnTo>
                    <a:pt x="378499" y="598498"/>
                  </a:lnTo>
                  <a:lnTo>
                    <a:pt x="105024" y="598498"/>
                  </a:lnTo>
                  <a:lnTo>
                    <a:pt x="105024" y="3809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20565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20565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0541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10541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90491" y="5333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90491" y="5333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85467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85467" y="4952989"/>
              <a:ext cx="379095" cy="598805"/>
            </a:xfrm>
            <a:custGeom>
              <a:avLst/>
              <a:gdLst/>
              <a:ahLst/>
              <a:cxnLst/>
              <a:rect l="l" t="t" r="r" b="b"/>
              <a:pathLst>
                <a:path w="379095" h="598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379095" h="598804">
                  <a:moveTo>
                    <a:pt x="105024" y="380999"/>
                  </a:moveTo>
                  <a:lnTo>
                    <a:pt x="378499" y="380999"/>
                  </a:lnTo>
                  <a:lnTo>
                    <a:pt x="378499" y="598473"/>
                  </a:lnTo>
                  <a:lnTo>
                    <a:pt x="105024" y="598473"/>
                  </a:lnTo>
                  <a:lnTo>
                    <a:pt x="105024" y="3809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30590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30590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5738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5738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00516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00516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50639" y="35051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50639" y="35051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00762" y="32765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00762" y="32765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0663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60663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25836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25836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5762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95762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75713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75713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80713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80713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6066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6066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45885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45885" y="4800590"/>
              <a:ext cx="694055" cy="217804"/>
            </a:xfrm>
            <a:custGeom>
              <a:avLst/>
              <a:gdLst/>
              <a:ahLst/>
              <a:cxnLst/>
              <a:rect l="l" t="t" r="r" b="b"/>
              <a:pathLst>
                <a:path w="69405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694054" h="217804">
                  <a:moveTo>
                    <a:pt x="420049" y="0"/>
                  </a:moveTo>
                  <a:lnTo>
                    <a:pt x="693523" y="0"/>
                  </a:lnTo>
                  <a:lnTo>
                    <a:pt x="693523" y="217474"/>
                  </a:lnTo>
                  <a:lnTo>
                    <a:pt x="420049" y="217474"/>
                  </a:lnTo>
                  <a:lnTo>
                    <a:pt x="42004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65934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65934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30861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30861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75959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75959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75713" y="47243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75713" y="47243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35860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35860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70959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0959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75959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75959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40885" y="54101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40885" y="54101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85983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85983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00762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00762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45885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45885" y="5105389"/>
              <a:ext cx="1113790" cy="294005"/>
            </a:xfrm>
            <a:custGeom>
              <a:avLst/>
              <a:gdLst/>
              <a:ahLst/>
              <a:cxnLst/>
              <a:rect l="l" t="t" r="r" b="b"/>
              <a:pathLst>
                <a:path w="1113790" h="294004">
                  <a:moveTo>
                    <a:pt x="0" y="76199"/>
                  </a:moveTo>
                  <a:lnTo>
                    <a:pt x="273474" y="76199"/>
                  </a:lnTo>
                  <a:lnTo>
                    <a:pt x="273474" y="293699"/>
                  </a:lnTo>
                  <a:lnTo>
                    <a:pt x="0" y="293699"/>
                  </a:lnTo>
                  <a:lnTo>
                    <a:pt x="0" y="76199"/>
                  </a:lnTo>
                  <a:close/>
                </a:path>
                <a:path w="1113790" h="294004">
                  <a:moveTo>
                    <a:pt x="840098" y="0"/>
                  </a:moveTo>
                  <a:lnTo>
                    <a:pt x="1113572" y="0"/>
                  </a:lnTo>
                  <a:lnTo>
                    <a:pt x="1113572" y="217474"/>
                  </a:lnTo>
                  <a:lnTo>
                    <a:pt x="840098" y="217474"/>
                  </a:lnTo>
                  <a:lnTo>
                    <a:pt x="8400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85983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85983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65934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5934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96008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96008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30861" y="45719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30861" y="45719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15297" y="2971793"/>
              <a:ext cx="315595" cy="217804"/>
            </a:xfrm>
            <a:custGeom>
              <a:avLst/>
              <a:gdLst/>
              <a:ahLst/>
              <a:cxnLst/>
              <a:rect l="l" t="t" r="r" b="b"/>
              <a:pathLst>
                <a:path w="315594" h="217805">
                  <a:moveTo>
                    <a:pt x="315046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315046" y="0"/>
                  </a:lnTo>
                  <a:lnTo>
                    <a:pt x="315046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415297" y="2971793"/>
              <a:ext cx="315595" cy="217804"/>
            </a:xfrm>
            <a:custGeom>
              <a:avLst/>
              <a:gdLst/>
              <a:ahLst/>
              <a:cxnLst/>
              <a:rect l="l" t="t" r="r" b="b"/>
              <a:pathLst>
                <a:path w="315594" h="217805">
                  <a:moveTo>
                    <a:pt x="0" y="0"/>
                  </a:moveTo>
                  <a:lnTo>
                    <a:pt x="315046" y="0"/>
                  </a:lnTo>
                  <a:lnTo>
                    <a:pt x="315046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291254" y="2743194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5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291254" y="2743194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5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310285" y="3200393"/>
              <a:ext cx="4095750" cy="1524000"/>
            </a:xfrm>
            <a:custGeom>
              <a:avLst/>
              <a:gdLst/>
              <a:ahLst/>
              <a:cxnLst/>
              <a:rect l="l" t="t" r="r" b="b"/>
              <a:pathLst>
                <a:path w="4095750" h="1524000">
                  <a:moveTo>
                    <a:pt x="2730329" y="1257297"/>
                  </a:moveTo>
                  <a:lnTo>
                    <a:pt x="2733454" y="1231611"/>
                  </a:lnTo>
                  <a:lnTo>
                    <a:pt x="2742637" y="1206616"/>
                  </a:lnTo>
                  <a:lnTo>
                    <a:pt x="2778035" y="1159147"/>
                  </a:lnTo>
                  <a:lnTo>
                    <a:pt x="2834236" y="1115782"/>
                  </a:lnTo>
                  <a:lnTo>
                    <a:pt x="2869422" y="1095918"/>
                  </a:lnTo>
                  <a:lnTo>
                    <a:pt x="2908950" y="1077416"/>
                  </a:lnTo>
                  <a:lnTo>
                    <a:pt x="2952535" y="1060386"/>
                  </a:lnTo>
                  <a:lnTo>
                    <a:pt x="2999891" y="1044942"/>
                  </a:lnTo>
                  <a:lnTo>
                    <a:pt x="3050731" y="1031195"/>
                  </a:lnTo>
                  <a:lnTo>
                    <a:pt x="3104769" y="1019256"/>
                  </a:lnTo>
                  <a:lnTo>
                    <a:pt x="3161720" y="1009237"/>
                  </a:lnTo>
                  <a:lnTo>
                    <a:pt x="3221297" y="1001250"/>
                  </a:lnTo>
                  <a:lnTo>
                    <a:pt x="3283215" y="995406"/>
                  </a:lnTo>
                  <a:lnTo>
                    <a:pt x="3347187" y="991818"/>
                  </a:lnTo>
                  <a:lnTo>
                    <a:pt x="3412928" y="990598"/>
                  </a:lnTo>
                  <a:lnTo>
                    <a:pt x="3478664" y="991818"/>
                  </a:lnTo>
                  <a:lnTo>
                    <a:pt x="3542632" y="995406"/>
                  </a:lnTo>
                  <a:lnTo>
                    <a:pt x="3604547" y="1001250"/>
                  </a:lnTo>
                  <a:lnTo>
                    <a:pt x="3664121" y="1009237"/>
                  </a:lnTo>
                  <a:lnTo>
                    <a:pt x="3721070" y="1019256"/>
                  </a:lnTo>
                  <a:lnTo>
                    <a:pt x="3775106" y="1031195"/>
                  </a:lnTo>
                  <a:lnTo>
                    <a:pt x="3825944" y="1044942"/>
                  </a:lnTo>
                  <a:lnTo>
                    <a:pt x="3873299" y="1060386"/>
                  </a:lnTo>
                  <a:lnTo>
                    <a:pt x="3916883" y="1077416"/>
                  </a:lnTo>
                  <a:lnTo>
                    <a:pt x="3956410" y="1095918"/>
                  </a:lnTo>
                  <a:lnTo>
                    <a:pt x="3991596" y="1115782"/>
                  </a:lnTo>
                  <a:lnTo>
                    <a:pt x="4047795" y="1159147"/>
                  </a:lnTo>
                  <a:lnTo>
                    <a:pt x="4083193" y="1206616"/>
                  </a:lnTo>
                  <a:lnTo>
                    <a:pt x="4095501" y="1257297"/>
                  </a:lnTo>
                  <a:lnTo>
                    <a:pt x="4083193" y="1307978"/>
                  </a:lnTo>
                  <a:lnTo>
                    <a:pt x="4047795" y="1355447"/>
                  </a:lnTo>
                  <a:lnTo>
                    <a:pt x="3991596" y="1398812"/>
                  </a:lnTo>
                  <a:lnTo>
                    <a:pt x="3956410" y="1418676"/>
                  </a:lnTo>
                  <a:lnTo>
                    <a:pt x="3916883" y="1437178"/>
                  </a:lnTo>
                  <a:lnTo>
                    <a:pt x="3873299" y="1454208"/>
                  </a:lnTo>
                  <a:lnTo>
                    <a:pt x="3825944" y="1469652"/>
                  </a:lnTo>
                  <a:lnTo>
                    <a:pt x="3775106" y="1483399"/>
                  </a:lnTo>
                  <a:lnTo>
                    <a:pt x="3721070" y="1495338"/>
                  </a:lnTo>
                  <a:lnTo>
                    <a:pt x="3664121" y="1505357"/>
                  </a:lnTo>
                  <a:lnTo>
                    <a:pt x="3604547" y="1513344"/>
                  </a:lnTo>
                  <a:lnTo>
                    <a:pt x="3542632" y="1519188"/>
                  </a:lnTo>
                  <a:lnTo>
                    <a:pt x="3478664" y="1522776"/>
                  </a:lnTo>
                  <a:lnTo>
                    <a:pt x="3412928" y="1523996"/>
                  </a:lnTo>
                  <a:lnTo>
                    <a:pt x="3347187" y="1522776"/>
                  </a:lnTo>
                  <a:lnTo>
                    <a:pt x="3283215" y="1519188"/>
                  </a:lnTo>
                  <a:lnTo>
                    <a:pt x="3221297" y="1513344"/>
                  </a:lnTo>
                  <a:lnTo>
                    <a:pt x="3161720" y="1505357"/>
                  </a:lnTo>
                  <a:lnTo>
                    <a:pt x="3104769" y="1495338"/>
                  </a:lnTo>
                  <a:lnTo>
                    <a:pt x="3050731" y="1483399"/>
                  </a:lnTo>
                  <a:lnTo>
                    <a:pt x="2999891" y="1469652"/>
                  </a:lnTo>
                  <a:lnTo>
                    <a:pt x="2952535" y="1454208"/>
                  </a:lnTo>
                  <a:lnTo>
                    <a:pt x="2908950" y="1437178"/>
                  </a:lnTo>
                  <a:lnTo>
                    <a:pt x="2869422" y="1418676"/>
                  </a:lnTo>
                  <a:lnTo>
                    <a:pt x="2834236" y="1398812"/>
                  </a:lnTo>
                  <a:lnTo>
                    <a:pt x="2778035" y="1355447"/>
                  </a:lnTo>
                  <a:lnTo>
                    <a:pt x="2742637" y="1307978"/>
                  </a:lnTo>
                  <a:lnTo>
                    <a:pt x="2733454" y="1282983"/>
                  </a:lnTo>
                  <a:lnTo>
                    <a:pt x="2730329" y="1257297"/>
                  </a:lnTo>
                  <a:close/>
                </a:path>
                <a:path w="4095750" h="1524000">
                  <a:moveTo>
                    <a:pt x="0" y="0"/>
                  </a:moveTo>
                  <a:lnTo>
                    <a:pt x="2782854" y="119662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86914" y="4382566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45924" y="31524"/>
                  </a:moveTo>
                  <a:lnTo>
                    <a:pt x="0" y="28899"/>
                  </a:lnTo>
                  <a:lnTo>
                    <a:pt x="12424" y="0"/>
                  </a:lnTo>
                  <a:lnTo>
                    <a:pt x="45924" y="3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86914" y="4382566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0" y="28899"/>
                  </a:moveTo>
                  <a:lnTo>
                    <a:pt x="45924" y="31524"/>
                  </a:lnTo>
                  <a:lnTo>
                    <a:pt x="12424" y="0"/>
                  </a:lnTo>
                  <a:lnTo>
                    <a:pt x="0" y="2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45639" y="3886192"/>
              <a:ext cx="1680210" cy="1066800"/>
            </a:xfrm>
            <a:custGeom>
              <a:avLst/>
              <a:gdLst/>
              <a:ahLst/>
              <a:cxnLst/>
              <a:rect l="l" t="t" r="r" b="b"/>
              <a:pathLst>
                <a:path w="1680209" h="1066800">
                  <a:moveTo>
                    <a:pt x="0" y="533398"/>
                  </a:moveTo>
                  <a:lnTo>
                    <a:pt x="1938" y="496877"/>
                  </a:lnTo>
                  <a:lnTo>
                    <a:pt x="7669" y="461017"/>
                  </a:lnTo>
                  <a:lnTo>
                    <a:pt x="30009" y="391596"/>
                  </a:lnTo>
                  <a:lnTo>
                    <a:pt x="66019" y="325771"/>
                  </a:lnTo>
                  <a:lnTo>
                    <a:pt x="88837" y="294405"/>
                  </a:lnTo>
                  <a:lnTo>
                    <a:pt x="114697" y="264177"/>
                  </a:lnTo>
                  <a:lnTo>
                    <a:pt x="143475" y="235165"/>
                  </a:lnTo>
                  <a:lnTo>
                    <a:pt x="175044" y="207449"/>
                  </a:lnTo>
                  <a:lnTo>
                    <a:pt x="209281" y="181109"/>
                  </a:lnTo>
                  <a:lnTo>
                    <a:pt x="246058" y="156224"/>
                  </a:lnTo>
                  <a:lnTo>
                    <a:pt x="285253" y="132873"/>
                  </a:lnTo>
                  <a:lnTo>
                    <a:pt x="326739" y="111136"/>
                  </a:lnTo>
                  <a:lnTo>
                    <a:pt x="370391" y="91093"/>
                  </a:lnTo>
                  <a:lnTo>
                    <a:pt x="416084" y="72822"/>
                  </a:lnTo>
                  <a:lnTo>
                    <a:pt x="463693" y="56403"/>
                  </a:lnTo>
                  <a:lnTo>
                    <a:pt x="513093" y="41915"/>
                  </a:lnTo>
                  <a:lnTo>
                    <a:pt x="564159" y="29438"/>
                  </a:lnTo>
                  <a:lnTo>
                    <a:pt x="616766" y="19052"/>
                  </a:lnTo>
                  <a:lnTo>
                    <a:pt x="670789" y="10836"/>
                  </a:lnTo>
                  <a:lnTo>
                    <a:pt x="726101" y="4869"/>
                  </a:lnTo>
                  <a:lnTo>
                    <a:pt x="782579" y="1230"/>
                  </a:lnTo>
                  <a:lnTo>
                    <a:pt x="840098" y="0"/>
                  </a:lnTo>
                  <a:lnTo>
                    <a:pt x="897616" y="1230"/>
                  </a:lnTo>
                  <a:lnTo>
                    <a:pt x="954094" y="4869"/>
                  </a:lnTo>
                  <a:lnTo>
                    <a:pt x="1009407" y="10836"/>
                  </a:lnTo>
                  <a:lnTo>
                    <a:pt x="1063429" y="19052"/>
                  </a:lnTo>
                  <a:lnTo>
                    <a:pt x="1116036" y="29438"/>
                  </a:lnTo>
                  <a:lnTo>
                    <a:pt x="1167102" y="41915"/>
                  </a:lnTo>
                  <a:lnTo>
                    <a:pt x="1216502" y="56403"/>
                  </a:lnTo>
                  <a:lnTo>
                    <a:pt x="1264112" y="72822"/>
                  </a:lnTo>
                  <a:lnTo>
                    <a:pt x="1309805" y="91093"/>
                  </a:lnTo>
                  <a:lnTo>
                    <a:pt x="1353457" y="111136"/>
                  </a:lnTo>
                  <a:lnTo>
                    <a:pt x="1394943" y="132873"/>
                  </a:lnTo>
                  <a:lnTo>
                    <a:pt x="1434137" y="156224"/>
                  </a:lnTo>
                  <a:lnTo>
                    <a:pt x="1470915" y="181109"/>
                  </a:lnTo>
                  <a:lnTo>
                    <a:pt x="1505151" y="207449"/>
                  </a:lnTo>
                  <a:lnTo>
                    <a:pt x="1536721" y="235165"/>
                  </a:lnTo>
                  <a:lnTo>
                    <a:pt x="1565498" y="264177"/>
                  </a:lnTo>
                  <a:lnTo>
                    <a:pt x="1591359" y="294405"/>
                  </a:lnTo>
                  <a:lnTo>
                    <a:pt x="1614177" y="325771"/>
                  </a:lnTo>
                  <a:lnTo>
                    <a:pt x="1650187" y="391596"/>
                  </a:lnTo>
                  <a:lnTo>
                    <a:pt x="1672527" y="461017"/>
                  </a:lnTo>
                  <a:lnTo>
                    <a:pt x="1680196" y="533398"/>
                  </a:lnTo>
                  <a:lnTo>
                    <a:pt x="1672527" y="605780"/>
                  </a:lnTo>
                  <a:lnTo>
                    <a:pt x="1650187" y="675201"/>
                  </a:lnTo>
                  <a:lnTo>
                    <a:pt x="1614177" y="741026"/>
                  </a:lnTo>
                  <a:lnTo>
                    <a:pt x="1591359" y="772392"/>
                  </a:lnTo>
                  <a:lnTo>
                    <a:pt x="1565498" y="802620"/>
                  </a:lnTo>
                  <a:lnTo>
                    <a:pt x="1536721" y="831632"/>
                  </a:lnTo>
                  <a:lnTo>
                    <a:pt x="1505151" y="859347"/>
                  </a:lnTo>
                  <a:lnTo>
                    <a:pt x="1470915" y="885688"/>
                  </a:lnTo>
                  <a:lnTo>
                    <a:pt x="1434137" y="910573"/>
                  </a:lnTo>
                  <a:lnTo>
                    <a:pt x="1394943" y="933923"/>
                  </a:lnTo>
                  <a:lnTo>
                    <a:pt x="1353457" y="955660"/>
                  </a:lnTo>
                  <a:lnTo>
                    <a:pt x="1309805" y="975704"/>
                  </a:lnTo>
                  <a:lnTo>
                    <a:pt x="1264112" y="993975"/>
                  </a:lnTo>
                  <a:lnTo>
                    <a:pt x="1216502" y="1010394"/>
                  </a:lnTo>
                  <a:lnTo>
                    <a:pt x="1167102" y="1024882"/>
                  </a:lnTo>
                  <a:lnTo>
                    <a:pt x="1116036" y="1037358"/>
                  </a:lnTo>
                  <a:lnTo>
                    <a:pt x="1063429" y="1047745"/>
                  </a:lnTo>
                  <a:lnTo>
                    <a:pt x="1009407" y="1055961"/>
                  </a:lnTo>
                  <a:lnTo>
                    <a:pt x="954094" y="1061928"/>
                  </a:lnTo>
                  <a:lnTo>
                    <a:pt x="897616" y="1065567"/>
                  </a:lnTo>
                  <a:lnTo>
                    <a:pt x="840098" y="1066797"/>
                  </a:lnTo>
                  <a:lnTo>
                    <a:pt x="782579" y="1065567"/>
                  </a:lnTo>
                  <a:lnTo>
                    <a:pt x="726101" y="1061928"/>
                  </a:lnTo>
                  <a:lnTo>
                    <a:pt x="670789" y="1055961"/>
                  </a:lnTo>
                  <a:lnTo>
                    <a:pt x="616766" y="1047745"/>
                  </a:lnTo>
                  <a:lnTo>
                    <a:pt x="564159" y="1037358"/>
                  </a:lnTo>
                  <a:lnTo>
                    <a:pt x="513093" y="1024882"/>
                  </a:lnTo>
                  <a:lnTo>
                    <a:pt x="463693" y="1010394"/>
                  </a:lnTo>
                  <a:lnTo>
                    <a:pt x="416084" y="993975"/>
                  </a:lnTo>
                  <a:lnTo>
                    <a:pt x="370391" y="975704"/>
                  </a:lnTo>
                  <a:lnTo>
                    <a:pt x="326739" y="955660"/>
                  </a:lnTo>
                  <a:lnTo>
                    <a:pt x="285253" y="933923"/>
                  </a:lnTo>
                  <a:lnTo>
                    <a:pt x="246058" y="910573"/>
                  </a:lnTo>
                  <a:lnTo>
                    <a:pt x="209281" y="885688"/>
                  </a:lnTo>
                  <a:lnTo>
                    <a:pt x="175044" y="859347"/>
                  </a:lnTo>
                  <a:lnTo>
                    <a:pt x="143475" y="831632"/>
                  </a:lnTo>
                  <a:lnTo>
                    <a:pt x="114697" y="802620"/>
                  </a:lnTo>
                  <a:lnTo>
                    <a:pt x="88837" y="772392"/>
                  </a:lnTo>
                  <a:lnTo>
                    <a:pt x="66019" y="741026"/>
                  </a:lnTo>
                  <a:lnTo>
                    <a:pt x="30009" y="675201"/>
                  </a:lnTo>
                  <a:lnTo>
                    <a:pt x="7669" y="605780"/>
                  </a:lnTo>
                  <a:lnTo>
                    <a:pt x="1938" y="569919"/>
                  </a:lnTo>
                  <a:lnTo>
                    <a:pt x="0" y="5333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489100" y="2838002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(k=1)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176922" y="2644322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(k=4)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011599" y="3119432"/>
            <a:ext cx="2727325" cy="1223645"/>
            <a:chOff x="6833798" y="3119431"/>
            <a:chExt cx="2727325" cy="1223645"/>
          </a:xfrm>
        </p:grpSpPr>
        <p:sp>
          <p:nvSpPr>
            <p:cNvPr id="111" name="object 111"/>
            <p:cNvSpPr/>
            <p:nvPr/>
          </p:nvSpPr>
          <p:spPr>
            <a:xfrm>
              <a:off x="6878010" y="3124193"/>
              <a:ext cx="2678430" cy="1196340"/>
            </a:xfrm>
            <a:custGeom>
              <a:avLst/>
              <a:gdLst/>
              <a:ahLst/>
              <a:cxnLst/>
              <a:rect l="l" t="t" r="r" b="b"/>
              <a:pathLst>
                <a:path w="2678429" h="1196339">
                  <a:moveTo>
                    <a:pt x="2678169" y="0"/>
                  </a:moveTo>
                  <a:lnTo>
                    <a:pt x="0" y="119589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38560" y="430571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0" y="31999"/>
                  </a:moveTo>
                  <a:lnTo>
                    <a:pt x="33049" y="0"/>
                  </a:lnTo>
                  <a:lnTo>
                    <a:pt x="45874" y="28749"/>
                  </a:lnTo>
                  <a:lnTo>
                    <a:pt x="0" y="31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38560" y="430571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3049" y="0"/>
                  </a:moveTo>
                  <a:lnTo>
                    <a:pt x="0" y="31999"/>
                  </a:lnTo>
                  <a:lnTo>
                    <a:pt x="45874" y="28749"/>
                  </a:lnTo>
                  <a:lnTo>
                    <a:pt x="3304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3841239" y="2070603"/>
            <a:ext cx="4956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How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many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neighbors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should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count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?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20748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026" y="2378046"/>
            <a:ext cx="3990489" cy="24002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2709" y="2435196"/>
            <a:ext cx="2666994" cy="22859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3907" y="822177"/>
            <a:ext cx="771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68575" algn="l"/>
                <a:tab pos="5536565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Choosing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3,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5,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rlito"/>
                <a:cs typeface="Carlito"/>
              </a:rPr>
              <a:t>7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	for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classifying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new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	unknown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sample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509260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250" y="475805"/>
            <a:ext cx="2818149" cy="6206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/>
              <a:t>Value</a:t>
            </a:r>
            <a:r>
              <a:rPr spc="-114" dirty="0"/>
              <a:t> </a:t>
            </a:r>
            <a:r>
              <a:rPr dirty="0"/>
              <a:t>of</a:t>
            </a:r>
            <a:r>
              <a:rPr spc="-114" dirty="0"/>
              <a:t> </a:t>
            </a:r>
            <a:r>
              <a:rPr spc="-50" dirty="0"/>
              <a:t>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8415" y="3535367"/>
            <a:ext cx="5152189" cy="31702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1854" y="1543233"/>
            <a:ext cx="10039985" cy="3921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4005" indent="-281305">
              <a:spcBef>
                <a:spcPts val="62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Choosing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value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k:</a:t>
            </a:r>
            <a:endParaRPr sz="3200" dirty="0">
              <a:latin typeface="Carlito"/>
              <a:cs typeface="Carlito"/>
            </a:endParaRPr>
          </a:p>
          <a:p>
            <a:pPr marL="694055" lvl="1" indent="-302260">
              <a:spcBef>
                <a:spcPts val="484"/>
              </a:spcBef>
              <a:buSzPct val="80000"/>
              <a:buFont typeface="Arial"/>
              <a:buChar char="–"/>
              <a:tabLst>
                <a:tab pos="694055" algn="l"/>
              </a:tabLst>
            </a:pPr>
            <a:r>
              <a:rPr sz="3000" dirty="0">
                <a:latin typeface="Times New Roman"/>
                <a:cs typeface="Times New Roman"/>
              </a:rPr>
              <a:t>If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k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too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small,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sensitive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noise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points</a:t>
            </a:r>
            <a:endParaRPr sz="3000" dirty="0">
              <a:latin typeface="Times New Roman"/>
              <a:cs typeface="Times New Roman"/>
            </a:endParaRPr>
          </a:p>
          <a:p>
            <a:pPr marL="694690" marR="5080" lvl="1" indent="-323850">
              <a:spcBef>
                <a:spcPts val="480"/>
              </a:spcBef>
              <a:buChar char="–"/>
              <a:tabLst>
                <a:tab pos="694690" algn="l"/>
              </a:tabLst>
            </a:pPr>
            <a:r>
              <a:rPr sz="3000" dirty="0">
                <a:latin typeface="Times New Roman"/>
                <a:cs typeface="Times New Roman"/>
              </a:rPr>
              <a:t>If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k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too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large,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neighborhood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may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include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points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from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other classes</a:t>
            </a:r>
            <a:endParaRPr sz="3000" dirty="0">
              <a:latin typeface="Times New Roman"/>
              <a:cs typeface="Times New Roman"/>
            </a:endParaRPr>
          </a:p>
          <a:p>
            <a:pPr marL="476250">
              <a:spcBef>
                <a:spcPts val="3025"/>
              </a:spcBef>
            </a:pPr>
            <a:r>
              <a:rPr sz="2400" dirty="0">
                <a:latin typeface="Times New Roman"/>
                <a:cs typeface="Times New Roman"/>
              </a:rPr>
              <a:t>Rule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thumb:</a:t>
            </a:r>
            <a:endParaRPr sz="2400" dirty="0">
              <a:latin typeface="Times New Roman"/>
              <a:cs typeface="Times New Roman"/>
            </a:endParaRPr>
          </a:p>
          <a:p>
            <a:pPr marL="476250"/>
            <a:r>
              <a:rPr sz="2400" dirty="0">
                <a:latin typeface="Times New Roman"/>
                <a:cs typeface="Times New Roman"/>
              </a:rPr>
              <a:t>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sqrt(N)</a:t>
            </a:r>
            <a:endParaRPr sz="2400" dirty="0">
              <a:latin typeface="Times New Roman"/>
              <a:cs typeface="Times New Roman"/>
            </a:endParaRPr>
          </a:p>
          <a:p>
            <a:pPr marL="476250" marR="6889115"/>
            <a:r>
              <a:rPr sz="2400" dirty="0">
                <a:latin typeface="Times New Roman"/>
                <a:cs typeface="Times New Roman"/>
              </a:rPr>
              <a:t>N: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training points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1269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009" y="416726"/>
            <a:ext cx="11471275" cy="5640006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563110">
              <a:spcBef>
                <a:spcPts val="660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Choosing</a:t>
            </a:r>
            <a:r>
              <a:rPr sz="28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800" b="1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Value</a:t>
            </a:r>
            <a:endParaRPr sz="2800" dirty="0">
              <a:latin typeface="Carlito"/>
              <a:cs typeface="Carlito"/>
            </a:endParaRPr>
          </a:p>
          <a:p>
            <a:pPr marL="302260" marR="127635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There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structured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method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5" dirty="0">
                <a:latin typeface="Carlito"/>
                <a:cs typeface="Carlito"/>
              </a:rPr>
              <a:t> “K”.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find </a:t>
            </a:r>
            <a:r>
              <a:rPr sz="2800" dirty="0">
                <a:latin typeface="Carlito"/>
                <a:cs typeface="Carlito"/>
              </a:rPr>
              <a:t>out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various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trial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assuming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is </a:t>
            </a:r>
            <a:r>
              <a:rPr sz="2800" spc="-10" dirty="0">
                <a:latin typeface="Carlito"/>
                <a:cs typeface="Carlito"/>
              </a:rPr>
              <a:t>unknown.</a:t>
            </a:r>
            <a:endParaRPr sz="2800" dirty="0">
              <a:latin typeface="Carlito"/>
              <a:cs typeface="Carlito"/>
            </a:endParaRPr>
          </a:p>
          <a:p>
            <a:pPr marL="302260" marR="508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Choosing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smaller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noisy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will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higher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influence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on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result.</a:t>
            </a:r>
            <a:endParaRPr sz="2800" dirty="0">
              <a:latin typeface="Carlito"/>
              <a:cs typeface="Carlito"/>
            </a:endParaRPr>
          </a:p>
          <a:p>
            <a:pPr marL="302260" marR="83820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Larger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will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smoother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boundaries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lower </a:t>
            </a:r>
            <a:r>
              <a:rPr sz="2800" dirty="0">
                <a:latin typeface="Carlito"/>
                <a:cs typeface="Carlito"/>
              </a:rPr>
              <a:t>variance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but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increased</a:t>
            </a:r>
            <a:r>
              <a:rPr sz="2800" spc="-9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bias.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Also,</a:t>
            </a:r>
            <a:r>
              <a:rPr sz="2800" spc="-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computationally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expensive.</a:t>
            </a:r>
            <a:endParaRPr sz="2800" dirty="0">
              <a:latin typeface="Carlito"/>
              <a:cs typeface="Carlito"/>
            </a:endParaRPr>
          </a:p>
          <a:p>
            <a:pPr marL="302260" marR="168275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In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general,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practice,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choosing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k</a:t>
            </a:r>
            <a:r>
              <a:rPr sz="2800" b="1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k</a:t>
            </a:r>
            <a:r>
              <a:rPr sz="2800" b="1" spc="-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=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sqrt(N)</a:t>
            </a:r>
            <a:r>
              <a:rPr sz="2800" b="1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where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N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stands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number</a:t>
            </a:r>
            <a:r>
              <a:rPr sz="2800" b="1" spc="-4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of</a:t>
            </a:r>
            <a:r>
              <a:rPr sz="2800" b="1" spc="-3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samples</a:t>
            </a:r>
            <a:r>
              <a:rPr sz="2800" b="1" spc="-4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in</a:t>
            </a:r>
            <a:r>
              <a:rPr sz="2800" b="1" spc="-3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your</a:t>
            </a:r>
            <a:r>
              <a:rPr sz="2800" b="1" spc="-4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training</a:t>
            </a:r>
            <a:r>
              <a:rPr sz="2800" b="1" spc="-3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dataset</a:t>
            </a:r>
            <a:r>
              <a:rPr sz="2800" spc="-10" dirty="0">
                <a:latin typeface="Carlito"/>
                <a:cs typeface="Carlito"/>
              </a:rPr>
              <a:t>.</a:t>
            </a:r>
            <a:endParaRPr sz="2800" dirty="0">
              <a:latin typeface="Carlito"/>
              <a:cs typeface="Carlito"/>
            </a:endParaRPr>
          </a:p>
          <a:p>
            <a:pPr marL="302260" marR="714375" indent="-290195">
              <a:spcBef>
                <a:spcPts val="560"/>
              </a:spcBef>
              <a:buFont typeface="Arial"/>
              <a:buChar char="•"/>
              <a:tabLst>
                <a:tab pos="302260" algn="l"/>
              </a:tabLst>
            </a:pPr>
            <a:r>
              <a:rPr sz="2800" spc="-10" dirty="0">
                <a:latin typeface="Carlito"/>
                <a:cs typeface="Carlito"/>
              </a:rPr>
              <a:t>Try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keep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odd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order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avoid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confusion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between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two </a:t>
            </a:r>
            <a:r>
              <a:rPr sz="2800" dirty="0">
                <a:latin typeface="Carlito"/>
                <a:cs typeface="Carlito"/>
              </a:rPr>
              <a:t>classes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data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178106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0970" y="497879"/>
            <a:ext cx="11181080" cy="553741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endParaRPr sz="3000" dirty="0">
              <a:latin typeface="Times New Roman"/>
              <a:cs typeface="Times New Roman"/>
            </a:endParaRPr>
          </a:p>
          <a:p>
            <a:pPr marL="354965" indent="-323850"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</a:t>
            </a:r>
            <a:r>
              <a:rPr sz="3000" dirty="0">
                <a:latin typeface="Times New Roman"/>
                <a:cs typeface="Times New Roman"/>
              </a:rPr>
              <a:t>1: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Select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value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for</a:t>
            </a:r>
            <a:r>
              <a:rPr sz="3000" spc="-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K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neighbors</a:t>
            </a:r>
            <a:endParaRPr sz="3000" dirty="0">
              <a:latin typeface="Times New Roman"/>
              <a:cs typeface="Times New Roman"/>
            </a:endParaRPr>
          </a:p>
          <a:p>
            <a:pPr marL="354965" marR="5080" indent="-324485"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</a:t>
            </a:r>
            <a:r>
              <a:rPr sz="3000" dirty="0">
                <a:latin typeface="Times New Roman"/>
                <a:cs typeface="Times New Roman"/>
              </a:rPr>
              <a:t>2: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Calculate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Euclidean</a:t>
            </a:r>
            <a:r>
              <a:rPr sz="3000" spc="3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distance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from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test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sample</a:t>
            </a:r>
            <a:r>
              <a:rPr sz="3000" spc="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3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every </a:t>
            </a:r>
            <a:r>
              <a:rPr sz="3000" dirty="0">
                <a:latin typeface="Times New Roman"/>
                <a:cs typeface="Times New Roman"/>
              </a:rPr>
              <a:t>sample</a:t>
            </a:r>
            <a:r>
              <a:rPr sz="3000" spc="-7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point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dataset.</a:t>
            </a:r>
            <a:endParaRPr sz="3000" dirty="0">
              <a:latin typeface="Times New Roman"/>
              <a:cs typeface="Times New Roman"/>
            </a:endParaRPr>
          </a:p>
          <a:p>
            <a:pPr marL="354965" marR="34925" indent="-324485"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</a:t>
            </a:r>
            <a:r>
              <a:rPr sz="3000" dirty="0">
                <a:latin typeface="Times New Roman"/>
                <a:cs typeface="Times New Roman"/>
              </a:rPr>
              <a:t>3:</a:t>
            </a:r>
            <a:r>
              <a:rPr sz="3000" spc="13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Take</a:t>
            </a:r>
            <a:r>
              <a:rPr sz="3000" spc="1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1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K</a:t>
            </a:r>
            <a:r>
              <a:rPr sz="3000" spc="1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nearest</a:t>
            </a:r>
            <a:r>
              <a:rPr sz="3000" spc="1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neighbors</a:t>
            </a:r>
            <a:r>
              <a:rPr sz="3000" spc="1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as</a:t>
            </a:r>
            <a:r>
              <a:rPr sz="3000" spc="19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per</a:t>
            </a:r>
            <a:r>
              <a:rPr sz="3000" spc="1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1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calculated</a:t>
            </a:r>
            <a:r>
              <a:rPr sz="3000" spc="19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Euclidean distance.</a:t>
            </a:r>
            <a:endParaRPr sz="3000" dirty="0">
              <a:latin typeface="Times New Roman"/>
              <a:cs typeface="Times New Roman"/>
            </a:endParaRPr>
          </a:p>
          <a:p>
            <a:pPr marL="354965" marR="20955" indent="-324485"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</a:t>
            </a:r>
            <a:r>
              <a:rPr sz="3000" dirty="0">
                <a:latin typeface="Times New Roman"/>
                <a:cs typeface="Times New Roman"/>
              </a:rPr>
              <a:t>4:</a:t>
            </a:r>
            <a:r>
              <a:rPr sz="3000" spc="-114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Among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these</a:t>
            </a:r>
            <a:r>
              <a:rPr sz="3000" spc="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k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neighbors,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count</a:t>
            </a:r>
            <a:r>
              <a:rPr sz="3000" spc="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number</a:t>
            </a:r>
            <a:r>
              <a:rPr sz="3000" spc="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data</a:t>
            </a:r>
            <a:r>
              <a:rPr sz="3000" spc="4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points </a:t>
            </a:r>
            <a:r>
              <a:rPr sz="3000" dirty="0">
                <a:latin typeface="Times New Roman"/>
                <a:cs typeface="Times New Roman"/>
              </a:rPr>
              <a:t>in</a:t>
            </a:r>
            <a:r>
              <a:rPr sz="3000" spc="-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each</a:t>
            </a:r>
            <a:r>
              <a:rPr sz="3000" spc="-4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category.</a:t>
            </a:r>
            <a:endParaRPr sz="3000" dirty="0">
              <a:latin typeface="Times New Roman"/>
              <a:cs typeface="Times New Roman"/>
            </a:endParaRPr>
          </a:p>
          <a:p>
            <a:pPr marL="354965" marR="21590" indent="-324485">
              <a:spcBef>
                <a:spcPts val="480"/>
              </a:spcBef>
              <a:buChar char="•"/>
              <a:tabLst>
                <a:tab pos="354965" algn="l"/>
                <a:tab pos="1612265" algn="l"/>
                <a:tab pos="2851150" algn="l"/>
                <a:tab pos="3495040" algn="l"/>
                <a:tab pos="4309745" algn="l"/>
                <a:tab pos="5122545" algn="l"/>
                <a:tab pos="6233795" algn="l"/>
                <a:tab pos="6710045" algn="l"/>
                <a:tab pos="7459345" algn="l"/>
                <a:tab pos="8950960" algn="l"/>
                <a:tab pos="9575165" algn="l"/>
                <a:tab pos="10685780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Step-5: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Assign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the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new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data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points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to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that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category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for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which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the </a:t>
            </a:r>
            <a:r>
              <a:rPr sz="3000" dirty="0">
                <a:latin typeface="Times New Roman"/>
                <a:cs typeface="Times New Roman"/>
              </a:rPr>
              <a:t>number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neighbor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maximum.</a:t>
            </a:r>
            <a:endParaRPr sz="3000" dirty="0">
              <a:latin typeface="Times New Roman"/>
              <a:cs typeface="Times New Roman"/>
            </a:endParaRPr>
          </a:p>
          <a:p>
            <a:pPr marL="354965" indent="-323850"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3000" spc="-25" dirty="0">
                <a:latin typeface="Times New Roman"/>
                <a:cs typeface="Times New Roman"/>
              </a:rPr>
              <a:t>Step-</a:t>
            </a:r>
            <a:r>
              <a:rPr sz="3000" dirty="0">
                <a:latin typeface="Times New Roman"/>
                <a:cs typeface="Times New Roman"/>
              </a:rPr>
              <a:t>6:</a:t>
            </a:r>
            <a:r>
              <a:rPr sz="3000" spc="-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Our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model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3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ready.</a:t>
            </a: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8562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06209" y="2140558"/>
          <a:ext cx="8359775" cy="2459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marR="320675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Points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92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X1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(Acid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Durability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X2(strength)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2755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Y=Classification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P1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BAD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59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P2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BAD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459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P3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GOOD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R="320675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P4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GOOD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35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947" y="458551"/>
            <a:ext cx="10845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dirty="0"/>
              <a:t>Consider</a:t>
            </a:r>
            <a:r>
              <a:rPr sz="2400" spc="-65" dirty="0"/>
              <a:t> </a:t>
            </a:r>
            <a:r>
              <a:rPr sz="2400" dirty="0"/>
              <a:t>the</a:t>
            </a:r>
            <a:r>
              <a:rPr sz="2400" spc="-60" dirty="0"/>
              <a:t> </a:t>
            </a:r>
            <a:r>
              <a:rPr sz="2400" dirty="0"/>
              <a:t>following</a:t>
            </a:r>
            <a:r>
              <a:rPr sz="2400" spc="-65" dirty="0"/>
              <a:t> </a:t>
            </a:r>
            <a:r>
              <a:rPr sz="2400" dirty="0"/>
              <a:t>data</a:t>
            </a:r>
            <a:r>
              <a:rPr sz="2400" spc="-60" dirty="0"/>
              <a:t> </a:t>
            </a:r>
            <a:r>
              <a:rPr sz="2400" dirty="0"/>
              <a:t>set</a:t>
            </a:r>
            <a:r>
              <a:rPr sz="2400" spc="-65" dirty="0"/>
              <a:t> </a:t>
            </a:r>
            <a:r>
              <a:rPr sz="2400" dirty="0"/>
              <a:t>of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65" dirty="0"/>
              <a:t> </a:t>
            </a:r>
            <a:r>
              <a:rPr sz="2400" dirty="0"/>
              <a:t>pharmaceutical</a:t>
            </a:r>
            <a:r>
              <a:rPr sz="2400" spc="-60" dirty="0"/>
              <a:t> </a:t>
            </a:r>
            <a:r>
              <a:rPr sz="2400" dirty="0"/>
              <a:t>company</a:t>
            </a:r>
            <a:r>
              <a:rPr sz="2400" spc="-65" dirty="0"/>
              <a:t> </a:t>
            </a:r>
            <a:r>
              <a:rPr sz="2400" dirty="0"/>
              <a:t>with</a:t>
            </a:r>
            <a:r>
              <a:rPr sz="2400" spc="-60" dirty="0"/>
              <a:t> </a:t>
            </a:r>
            <a:r>
              <a:rPr sz="2400" dirty="0"/>
              <a:t>assigned</a:t>
            </a:r>
            <a:r>
              <a:rPr sz="2400" spc="-65" dirty="0"/>
              <a:t> </a:t>
            </a:r>
            <a:r>
              <a:rPr sz="2400" dirty="0"/>
              <a:t>class</a:t>
            </a:r>
            <a:r>
              <a:rPr sz="2400" spc="-60" dirty="0"/>
              <a:t> </a:t>
            </a:r>
            <a:r>
              <a:rPr sz="2400" spc="-10" dirty="0"/>
              <a:t>labels, </a:t>
            </a:r>
            <a:r>
              <a:rPr sz="2400" dirty="0"/>
              <a:t>using</a:t>
            </a:r>
            <a:r>
              <a:rPr sz="2400" spc="-40" dirty="0"/>
              <a:t> </a:t>
            </a:r>
            <a:r>
              <a:rPr sz="2400" dirty="0"/>
              <a:t>K</a:t>
            </a:r>
            <a:r>
              <a:rPr sz="2400" spc="-40" dirty="0"/>
              <a:t> </a:t>
            </a:r>
            <a:r>
              <a:rPr sz="2400" spc="-10" dirty="0"/>
              <a:t>nearest</a:t>
            </a:r>
            <a:r>
              <a:rPr sz="2400" spc="-40" dirty="0"/>
              <a:t> </a:t>
            </a:r>
            <a:r>
              <a:rPr sz="2400" spc="-10" dirty="0"/>
              <a:t>neighbour</a:t>
            </a:r>
            <a:r>
              <a:rPr sz="2400" spc="-40" dirty="0"/>
              <a:t> </a:t>
            </a:r>
            <a:r>
              <a:rPr sz="2400" dirty="0"/>
              <a:t>method</a:t>
            </a:r>
            <a:r>
              <a:rPr sz="2400" spc="-40" dirty="0"/>
              <a:t> </a:t>
            </a:r>
            <a:r>
              <a:rPr sz="2400" dirty="0"/>
              <a:t>classify</a:t>
            </a:r>
            <a:r>
              <a:rPr sz="2400" spc="-40" dirty="0"/>
              <a:t> </a:t>
            </a:r>
            <a:r>
              <a:rPr sz="2400" dirty="0"/>
              <a:t>a</a:t>
            </a:r>
            <a:r>
              <a:rPr sz="2400" spc="-40" dirty="0"/>
              <a:t> </a:t>
            </a:r>
            <a:r>
              <a:rPr sz="2400" dirty="0"/>
              <a:t>new</a:t>
            </a:r>
            <a:r>
              <a:rPr sz="2400" spc="-40" dirty="0"/>
              <a:t> </a:t>
            </a:r>
            <a:r>
              <a:rPr sz="2400" dirty="0"/>
              <a:t>unknown</a:t>
            </a:r>
            <a:r>
              <a:rPr sz="2400" spc="-40" dirty="0"/>
              <a:t> </a:t>
            </a:r>
            <a:r>
              <a:rPr sz="2400" dirty="0"/>
              <a:t>sample</a:t>
            </a:r>
            <a:r>
              <a:rPr sz="2400" spc="-40" dirty="0"/>
              <a:t> </a:t>
            </a:r>
            <a:r>
              <a:rPr sz="2400" dirty="0"/>
              <a:t>using</a:t>
            </a:r>
            <a:r>
              <a:rPr sz="2400" spc="-40" dirty="0"/>
              <a:t> </a:t>
            </a:r>
            <a:r>
              <a:rPr sz="2400" dirty="0"/>
              <a:t>k</a:t>
            </a:r>
            <a:r>
              <a:rPr sz="2400" spc="-40" dirty="0"/>
              <a:t> </a:t>
            </a:r>
            <a:r>
              <a:rPr sz="2400" dirty="0"/>
              <a:t>=3</a:t>
            </a:r>
            <a:r>
              <a:rPr sz="2400" spc="-40" dirty="0"/>
              <a:t> </a:t>
            </a:r>
            <a:r>
              <a:rPr sz="2400" dirty="0"/>
              <a:t>and</a:t>
            </a:r>
            <a:r>
              <a:rPr sz="2400" spc="-40" dirty="0"/>
              <a:t> </a:t>
            </a:r>
            <a:r>
              <a:rPr sz="2400" dirty="0"/>
              <a:t>k</a:t>
            </a:r>
            <a:r>
              <a:rPr sz="2400" spc="-40" dirty="0"/>
              <a:t> </a:t>
            </a:r>
            <a:r>
              <a:rPr sz="2400" dirty="0"/>
              <a:t>=</a:t>
            </a:r>
            <a:r>
              <a:rPr sz="2400" spc="-40" dirty="0"/>
              <a:t> </a:t>
            </a:r>
            <a:r>
              <a:rPr sz="2400" spc="-25" dirty="0"/>
              <a:t>2.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32898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70071" y="470321"/>
          <a:ext cx="945324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Points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X1(Acid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Durability)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119316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X2(Strength)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Y(Classification)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BAD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BAD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GOOD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GOOD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?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8143" y="3325821"/>
            <a:ext cx="6995959" cy="26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949" y="3818323"/>
            <a:ext cx="2635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Cov(X,Y)</a:t>
            </a:r>
            <a:r>
              <a:rPr sz="2800" spc="-6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33"/>
                </a:solidFill>
                <a:latin typeface="Times New Roman"/>
                <a:cs typeface="Times New Roman"/>
              </a:rPr>
              <a:t>=</a:t>
            </a:r>
            <a:r>
              <a:rPr sz="2800" spc="-6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1.533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48" y="566736"/>
          <a:ext cx="4553583" cy="2740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Xi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Yi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Xi-E(X)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Yi-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E(Y)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2.1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2.5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0.6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4.0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0.9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3.6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0.5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065" y="1530091"/>
            <a:ext cx="508000" cy="71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marR="5080" indent="-25400">
              <a:lnSpc>
                <a:spcPct val="135200"/>
              </a:lnSpc>
              <a:spcBef>
                <a:spcPts val="100"/>
              </a:spcBef>
            </a:pPr>
            <a:r>
              <a:rPr sz="1800" spc="-25" dirty="0"/>
              <a:t>KNN P2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708023" y="2792483"/>
            <a:ext cx="1168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Euclidean </a:t>
            </a:r>
            <a:r>
              <a:rPr dirty="0">
                <a:latin typeface="Arial"/>
                <a:cs typeface="Arial"/>
              </a:rPr>
              <a:t>Distance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of </a:t>
            </a:r>
            <a:r>
              <a:rPr spc="-10" dirty="0">
                <a:latin typeface="Arial"/>
                <a:cs typeface="Arial"/>
              </a:rPr>
              <a:t>P5(3,7)</a:t>
            </a:r>
            <a:endParaRPr>
              <a:latin typeface="Arial"/>
              <a:cs typeface="Arial"/>
            </a:endParaRPr>
          </a:p>
          <a:p>
            <a:pPr marL="12700"/>
            <a:r>
              <a:rPr spc="-20" dirty="0">
                <a:latin typeface="Arial"/>
                <a:cs typeface="Arial"/>
              </a:rPr>
              <a:t>from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8490" y="199746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P1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7983" y="199746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P3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380" y="199746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P4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3276" y="2764554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(7,7)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0173" y="2764554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(7,4)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2769" y="2764554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(3,4)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166" y="2764554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(1,4)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4681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5575" y="398314"/>
          <a:ext cx="6191885" cy="568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1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3189" marR="1930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Euclide 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an 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Distanc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P5(3,7)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from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(7,7)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(7,4)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(3,4)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(1,4)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2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Carlito"/>
                          <a:cs typeface="Carlito"/>
                        </a:rPr>
                        <a:t>Class</a:t>
                      </a:r>
                      <a:endParaRPr sz="2800">
                        <a:latin typeface="Carlito"/>
                        <a:cs typeface="Carlito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Carlito"/>
                          <a:cs typeface="Carlito"/>
                        </a:rPr>
                        <a:t>BAD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Carlito"/>
                          <a:cs typeface="Carlito"/>
                        </a:rPr>
                        <a:t>BAD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0" dirty="0">
                          <a:latin typeface="Carlito"/>
                          <a:cs typeface="Carlito"/>
                        </a:rPr>
                        <a:t>GOOD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0" dirty="0">
                          <a:latin typeface="Carlito"/>
                          <a:cs typeface="Carlito"/>
                        </a:rPr>
                        <a:t>GOOD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2236" y="980725"/>
            <a:ext cx="5806188" cy="21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76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843" y="679242"/>
            <a:ext cx="9327417" cy="59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995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25153" y="539154"/>
          <a:ext cx="4824729" cy="5791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Height</a:t>
                      </a:r>
                      <a:r>
                        <a:rPr sz="15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1500" b="1" spc="-1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cms)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500" b="1" spc="-2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1500" b="1" spc="-2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kgs)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500" b="1" spc="-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Shirt</a:t>
                      </a:r>
                      <a:r>
                        <a:rPr sz="1500" b="1" spc="-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158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58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158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59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158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59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168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66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170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63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170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170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68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9555" y="1068985"/>
            <a:ext cx="61658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New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customer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named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'Mary’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has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height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161cm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weight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61kg. </a:t>
            </a:r>
            <a:r>
              <a:rPr sz="1800" dirty="0">
                <a:latin typeface="Carlito"/>
                <a:cs typeface="Carlito"/>
              </a:rPr>
              <a:t>Suggest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3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shirt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Size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with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K=3,5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using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Euclidean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Distance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and </a:t>
            </a:r>
            <a:r>
              <a:rPr sz="1800" dirty="0">
                <a:latin typeface="Carlito"/>
                <a:cs typeface="Carlito"/>
              </a:rPr>
              <a:t>Also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Manhattan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Distance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895764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5361" y="476674"/>
            <a:ext cx="5550839" cy="60508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0931" y="203878"/>
            <a:ext cx="613537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There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Car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manufacturer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company</a:t>
            </a:r>
            <a:r>
              <a:rPr sz="2000" spc="49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490" dirty="0">
                <a:latin typeface="Carlito"/>
                <a:cs typeface="Carlito"/>
              </a:rPr>
              <a:t>  </a:t>
            </a:r>
            <a:r>
              <a:rPr sz="2000" spc="-25" dirty="0">
                <a:latin typeface="Carlito"/>
                <a:cs typeface="Carlito"/>
              </a:rPr>
              <a:t>has </a:t>
            </a:r>
            <a:r>
              <a:rPr sz="2000" dirty="0">
                <a:latin typeface="Carlito"/>
                <a:cs typeface="Carlito"/>
              </a:rPr>
              <a:t>manufactured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new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SUV</a:t>
            </a:r>
            <a:r>
              <a:rPr sz="2000" spc="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car.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company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wants</a:t>
            </a:r>
            <a:r>
              <a:rPr sz="2000" spc="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give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ads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users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who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are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interested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buying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SUV. </a:t>
            </a:r>
            <a:r>
              <a:rPr sz="2000" dirty="0">
                <a:latin typeface="Carlito"/>
                <a:cs typeface="Carlito"/>
              </a:rPr>
              <a:t>So</a:t>
            </a:r>
            <a:r>
              <a:rPr sz="2000" spc="6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7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this</a:t>
            </a:r>
            <a:r>
              <a:rPr sz="2000" spc="6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problem,</a:t>
            </a:r>
            <a:r>
              <a:rPr sz="2000" spc="7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we</a:t>
            </a:r>
            <a:r>
              <a:rPr sz="2000" spc="6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have</a:t>
            </a:r>
            <a:r>
              <a:rPr sz="2000" spc="7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6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dataset</a:t>
            </a:r>
            <a:r>
              <a:rPr sz="2000" spc="6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70" dirty="0">
                <a:latin typeface="Carlito"/>
                <a:cs typeface="Carlito"/>
              </a:rPr>
              <a:t>  </a:t>
            </a:r>
            <a:r>
              <a:rPr sz="2000" spc="-10" dirty="0">
                <a:latin typeface="Carlito"/>
                <a:cs typeface="Carlito"/>
              </a:rPr>
              <a:t>contains </a:t>
            </a:r>
            <a:r>
              <a:rPr sz="2000" dirty="0">
                <a:latin typeface="Carlito"/>
                <a:cs typeface="Carlito"/>
              </a:rPr>
              <a:t>multiple</a:t>
            </a:r>
            <a:r>
              <a:rPr sz="2000" spc="4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user's</a:t>
            </a:r>
            <a:r>
              <a:rPr sz="2000" spc="4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information</a:t>
            </a:r>
            <a:r>
              <a:rPr sz="2000" spc="4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through</a:t>
            </a:r>
            <a:r>
              <a:rPr sz="2000" spc="4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4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social</a:t>
            </a:r>
            <a:r>
              <a:rPr sz="2000" spc="4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network.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dataset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contains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lots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information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but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Estimated </a:t>
            </a:r>
            <a:r>
              <a:rPr sz="2000" dirty="0">
                <a:latin typeface="Carlito"/>
                <a:cs typeface="Carlito"/>
              </a:rPr>
              <a:t>Salary</a:t>
            </a:r>
            <a:r>
              <a:rPr sz="2000" spc="11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114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Age</a:t>
            </a:r>
            <a:r>
              <a:rPr sz="2000" spc="11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we</a:t>
            </a:r>
            <a:r>
              <a:rPr sz="2000" spc="114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will</a:t>
            </a:r>
            <a:r>
              <a:rPr sz="2000" spc="11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consider</a:t>
            </a:r>
            <a:r>
              <a:rPr sz="2000" spc="114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11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14" dirty="0">
                <a:latin typeface="Carlito"/>
                <a:cs typeface="Carlito"/>
              </a:rPr>
              <a:t>  </a:t>
            </a:r>
            <a:r>
              <a:rPr sz="2000" spc="-10" dirty="0">
                <a:latin typeface="Carlito"/>
                <a:cs typeface="Carlito"/>
              </a:rPr>
              <a:t>independent </a:t>
            </a:r>
            <a:r>
              <a:rPr sz="2000" dirty="0">
                <a:latin typeface="Carlito"/>
                <a:cs typeface="Carlito"/>
              </a:rPr>
              <a:t>variable</a:t>
            </a:r>
            <a:r>
              <a:rPr sz="2000" spc="19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2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2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Purchased</a:t>
            </a:r>
            <a:r>
              <a:rPr sz="2000" spc="19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variable</a:t>
            </a:r>
            <a:r>
              <a:rPr sz="2000" spc="2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2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2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9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dependent </a:t>
            </a:r>
            <a:r>
              <a:rPr sz="2000" dirty="0">
                <a:latin typeface="Carlito"/>
                <a:cs typeface="Carlito"/>
              </a:rPr>
              <a:t>variable.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Dataset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shown</a:t>
            </a:r>
            <a:r>
              <a:rPr sz="2000" spc="3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table.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Using</a:t>
            </a:r>
            <a:r>
              <a:rPr sz="2000" spc="35" dirty="0">
                <a:latin typeface="Carlito"/>
                <a:cs typeface="Carlito"/>
              </a:rPr>
              <a:t>  </a:t>
            </a:r>
            <a:r>
              <a:rPr sz="2000" dirty="0">
                <a:latin typeface="Carlito"/>
                <a:cs typeface="Carlito"/>
              </a:rPr>
              <a:t>K</a:t>
            </a:r>
            <a:r>
              <a:rPr sz="2000" spc="30" dirty="0">
                <a:latin typeface="Carlito"/>
                <a:cs typeface="Carlito"/>
              </a:rPr>
              <a:t>  </a:t>
            </a:r>
            <a:r>
              <a:rPr sz="2000" spc="-25" dirty="0">
                <a:latin typeface="Carlito"/>
                <a:cs typeface="Carlito"/>
              </a:rPr>
              <a:t>=5 </a:t>
            </a:r>
            <a:r>
              <a:rPr sz="2000" dirty="0">
                <a:latin typeface="Carlito"/>
                <a:cs typeface="Carlito"/>
              </a:rPr>
              <a:t>classify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new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sample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2158" y="3275168"/>
            <a:ext cx="4248453" cy="33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26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6647" y="549028"/>
            <a:ext cx="8660621" cy="58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75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4048" y="1124748"/>
            <a:ext cx="9233681" cy="5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1617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549" y="141925"/>
            <a:ext cx="12006580" cy="550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u="heavy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Advantages</a:t>
            </a:r>
            <a:r>
              <a:rPr sz="2800" u="heavy" spc="-40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800" u="heavy" spc="-20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25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KNN</a:t>
            </a:r>
            <a:r>
              <a:rPr sz="2800" u="heavy" spc="-155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0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Algorithm:</a:t>
            </a:r>
            <a:endParaRPr sz="2800">
              <a:latin typeface="Times New Roman"/>
              <a:cs typeface="Times New Roman"/>
            </a:endParaRPr>
          </a:p>
          <a:p>
            <a:pPr marL="469265" indent="-443230">
              <a:spcBef>
                <a:spcPts val="2505"/>
              </a:spcBef>
              <a:buFont typeface="Arial"/>
              <a:buChar char="●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simple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implement.</a:t>
            </a:r>
            <a:endParaRPr sz="2800">
              <a:latin typeface="Times New Roman"/>
              <a:cs typeface="Times New Roman"/>
            </a:endParaRPr>
          </a:p>
          <a:p>
            <a:pPr marL="469265" indent="-443230">
              <a:spcBef>
                <a:spcPts val="1889"/>
              </a:spcBef>
              <a:buFont typeface="Arial"/>
              <a:buChar char="●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robust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noisy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training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469265" indent="-443230">
              <a:spcBef>
                <a:spcPts val="1889"/>
              </a:spcBef>
              <a:buFont typeface="Arial"/>
              <a:buChar char="●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effective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training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large.</a:t>
            </a:r>
            <a:endParaRPr sz="2800">
              <a:latin typeface="Times New Roman"/>
              <a:cs typeface="Times New Roman"/>
            </a:endParaRPr>
          </a:p>
          <a:p>
            <a:pPr>
              <a:spcBef>
                <a:spcPts val="470"/>
              </a:spcBef>
              <a:buFont typeface="Arial"/>
              <a:buChar char="●"/>
            </a:pPr>
            <a:endParaRPr sz="2800">
              <a:latin typeface="Times New Roman"/>
              <a:cs typeface="Times New Roman"/>
            </a:endParaRPr>
          </a:p>
          <a:p>
            <a:pPr marL="12700"/>
            <a:r>
              <a:rPr sz="2800" dirty="0">
                <a:solidFill>
                  <a:srgbClr val="600B4B"/>
                </a:solidFill>
                <a:latin typeface="Times New Roman"/>
                <a:cs typeface="Times New Roman"/>
              </a:rPr>
              <a:t>Disadvantages</a:t>
            </a:r>
            <a:r>
              <a:rPr sz="2800" spc="-60" dirty="0">
                <a:solidFill>
                  <a:srgbClr val="600B4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00B4B"/>
                </a:solidFill>
                <a:latin typeface="Times New Roman"/>
                <a:cs typeface="Times New Roman"/>
              </a:rPr>
              <a:t>of</a:t>
            </a:r>
            <a:r>
              <a:rPr sz="2800" spc="-25" dirty="0">
                <a:solidFill>
                  <a:srgbClr val="600B4B"/>
                </a:solidFill>
                <a:latin typeface="Times New Roman"/>
                <a:cs typeface="Times New Roman"/>
              </a:rPr>
              <a:t> KNN</a:t>
            </a:r>
            <a:r>
              <a:rPr sz="2800" spc="-155" dirty="0">
                <a:solidFill>
                  <a:srgbClr val="600B4B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00B4B"/>
                </a:solidFill>
                <a:latin typeface="Times New Roman"/>
                <a:cs typeface="Times New Roman"/>
              </a:rPr>
              <a:t>Algorithm:</a:t>
            </a:r>
            <a:endParaRPr sz="2800">
              <a:latin typeface="Times New Roman"/>
              <a:cs typeface="Times New Roman"/>
            </a:endParaRPr>
          </a:p>
          <a:p>
            <a:pPr marL="469265" indent="-443230">
              <a:spcBef>
                <a:spcPts val="2510"/>
              </a:spcBef>
              <a:buFont typeface="Arial"/>
              <a:buChar char="●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Always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needs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determine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value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which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complex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some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time.</a:t>
            </a:r>
            <a:endParaRPr sz="2800">
              <a:latin typeface="Times New Roman"/>
              <a:cs typeface="Times New Roman"/>
            </a:endParaRPr>
          </a:p>
          <a:p>
            <a:pPr marL="469265" marR="5080" indent="-443865">
              <a:lnSpc>
                <a:spcPct val="156200"/>
              </a:lnSpc>
              <a:buFont typeface="Arial"/>
              <a:buChar char="●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computation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high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because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calculating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distance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test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samples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present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dataset.</a:t>
            </a:r>
            <a:endParaRPr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7575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699" y="111860"/>
            <a:ext cx="3432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FF0000"/>
                </a:solidFill>
                <a:latin typeface="Times New Roman"/>
                <a:cs typeface="Times New Roman"/>
              </a:rPr>
              <a:t>Applications</a:t>
            </a:r>
            <a:r>
              <a:rPr sz="3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0000"/>
                </a:solidFill>
                <a:latin typeface="Times New Roman"/>
                <a:cs typeface="Times New Roman"/>
              </a:rPr>
              <a:t>KNN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699" y="628491"/>
            <a:ext cx="12169140" cy="558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5035">
              <a:lnSpc>
                <a:spcPct val="125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Banking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System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: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banking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predict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whether</a:t>
            </a:r>
            <a:r>
              <a:rPr sz="2800" spc="-25" dirty="0">
                <a:latin typeface="Times New Roman"/>
                <a:cs typeface="Times New Roman"/>
              </a:rPr>
              <a:t> an </a:t>
            </a:r>
            <a:r>
              <a:rPr sz="2800" dirty="0">
                <a:latin typeface="Times New Roman"/>
                <a:cs typeface="Times New Roman"/>
              </a:rPr>
              <a:t>individual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loan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approval?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Does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individual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characteristics </a:t>
            </a:r>
            <a:r>
              <a:rPr sz="2800" dirty="0">
                <a:latin typeface="Times New Roman"/>
                <a:cs typeface="Times New Roman"/>
              </a:rPr>
              <a:t>similar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defaulters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one?</a:t>
            </a:r>
            <a:endParaRPr sz="2800">
              <a:latin typeface="Times New Roman"/>
              <a:cs typeface="Times New Roman"/>
            </a:endParaRPr>
          </a:p>
          <a:p>
            <a:pPr marL="12700" marR="8890">
              <a:lnSpc>
                <a:spcPct val="125000"/>
              </a:lnSpc>
            </a:pPr>
            <a:r>
              <a:rPr sz="2800" b="1" dirty="0">
                <a:latin typeface="Times New Roman"/>
                <a:cs typeface="Times New Roman"/>
              </a:rPr>
              <a:t>Credit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Ratings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: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individual’s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credit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rating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by </a:t>
            </a:r>
            <a:r>
              <a:rPr sz="2800" dirty="0">
                <a:latin typeface="Times New Roman"/>
                <a:cs typeface="Times New Roman"/>
              </a:rPr>
              <a:t>comparing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persons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having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similar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traits.</a:t>
            </a:r>
            <a:endParaRPr sz="2800">
              <a:latin typeface="Times New Roman"/>
              <a:cs typeface="Times New Roman"/>
            </a:endParaRPr>
          </a:p>
          <a:p>
            <a:pPr marL="12700" marR="584200" algn="just">
              <a:lnSpc>
                <a:spcPct val="125000"/>
              </a:lnSpc>
            </a:pPr>
            <a:r>
              <a:rPr sz="2800" b="1" dirty="0">
                <a:latin typeface="Times New Roman"/>
                <a:cs typeface="Times New Roman"/>
              </a:rPr>
              <a:t>Politics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: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help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algorithms,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classify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potential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voter</a:t>
            </a:r>
            <a:r>
              <a:rPr sz="2800" spc="-20" dirty="0">
                <a:latin typeface="Times New Roman"/>
                <a:cs typeface="Times New Roman"/>
              </a:rPr>
              <a:t> into </a:t>
            </a:r>
            <a:r>
              <a:rPr sz="2800" dirty="0">
                <a:latin typeface="Times New Roman"/>
                <a:cs typeface="Times New Roman"/>
              </a:rPr>
              <a:t>various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classes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like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“Will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Vote”,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“Will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Vote”,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“Will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Vote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Party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‘Congress’, “Will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Vote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Party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‘BJP’.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spcBef>
                <a:spcPts val="1440"/>
              </a:spcBef>
            </a:pP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Recognition,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Handwriting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Detection,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spcBef>
                <a:spcPts val="2014"/>
              </a:spcBef>
            </a:pPr>
            <a:r>
              <a:rPr sz="2800" dirty="0">
                <a:latin typeface="Times New Roman"/>
                <a:cs typeface="Times New Roman"/>
              </a:rPr>
              <a:t>Recognition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Video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Recognition.</a:t>
            </a:r>
            <a:endParaRPr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9987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30" y="260650"/>
            <a:ext cx="11953295" cy="6408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312" y="200702"/>
            <a:ext cx="11791315" cy="56438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205990" algn="just">
              <a:lnSpc>
                <a:spcPct val="100000"/>
              </a:lnSpc>
              <a:spcBef>
                <a:spcPts val="660"/>
              </a:spcBef>
            </a:pPr>
            <a:r>
              <a:rPr sz="2800" b="1" spc="-20" dirty="0">
                <a:solidFill>
                  <a:srgbClr val="FF0000"/>
                </a:solidFill>
                <a:latin typeface="Carlito"/>
                <a:cs typeface="Carlito"/>
              </a:rPr>
              <a:t>Parametric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making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(Statistical)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800">
              <a:latin typeface="Carlito"/>
              <a:cs typeface="Carlito"/>
            </a:endParaRPr>
          </a:p>
          <a:p>
            <a:pPr marL="353060" marR="5080" indent="-288290" algn="just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rlito"/>
                <a:cs typeface="Carlito"/>
              </a:rPr>
              <a:t>Parametric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Methods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perform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well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many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situations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but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its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performance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is 	</a:t>
            </a:r>
            <a:r>
              <a:rPr sz="2800" dirty="0">
                <a:latin typeface="Carlito"/>
                <a:cs typeface="Carlito"/>
              </a:rPr>
              <a:t>at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peak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(top)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when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spread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group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different.</a:t>
            </a:r>
            <a:endParaRPr sz="2800">
              <a:latin typeface="Carlito"/>
              <a:cs typeface="Carlito"/>
            </a:endParaRPr>
          </a:p>
          <a:p>
            <a:pPr marL="353060" marR="25400" indent="-288290" algn="just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Goal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most</a:t>
            </a:r>
            <a:r>
              <a:rPr sz="2800" spc="30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procedures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3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estimate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probabilities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30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 	</a:t>
            </a:r>
            <a:r>
              <a:rPr sz="2800" dirty="0">
                <a:latin typeface="Carlito"/>
                <a:cs typeface="Carlito"/>
              </a:rPr>
              <a:t>pattern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belongs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various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possible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classes,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based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values 	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some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features.</a:t>
            </a:r>
            <a:endParaRPr sz="2800">
              <a:latin typeface="Carlito"/>
              <a:cs typeface="Carlito"/>
            </a:endParaRPr>
          </a:p>
          <a:p>
            <a:pPr marL="469265" algn="just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Ex1.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0" dirty="0">
                <a:latin typeface="Carlito"/>
                <a:cs typeface="Carlito"/>
              </a:rPr>
              <a:t>To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classify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fish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conveyor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belt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salmon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sea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bass</a:t>
            </a:r>
            <a:endParaRPr sz="2800">
              <a:latin typeface="Carlito"/>
              <a:cs typeface="Carlito"/>
            </a:endParaRPr>
          </a:p>
          <a:p>
            <a:pPr marL="12700" marR="572135" indent="457200" algn="just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Ex2.</a:t>
            </a:r>
            <a:r>
              <a:rPr sz="2800" spc="525" dirty="0">
                <a:latin typeface="Carlito"/>
                <a:cs typeface="Carlito"/>
              </a:rPr>
              <a:t> </a:t>
            </a:r>
            <a:r>
              <a:rPr sz="2800" spc="-100" dirty="0">
                <a:latin typeface="Carlito"/>
                <a:cs typeface="Carlito"/>
              </a:rPr>
              <a:t>To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estimate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probabilities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patient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various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diseases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given </a:t>
            </a:r>
            <a:r>
              <a:rPr sz="2800" dirty="0">
                <a:latin typeface="Carlito"/>
                <a:cs typeface="Carlito"/>
              </a:rPr>
              <a:t>some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symptoms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lab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tests</a:t>
            </a:r>
            <a:endParaRPr sz="2800">
              <a:latin typeface="Carlito"/>
              <a:cs typeface="Carlito"/>
            </a:endParaRPr>
          </a:p>
          <a:p>
            <a:pPr marL="353695" indent="-288290" algn="just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3695" algn="l"/>
              </a:tabLst>
            </a:pPr>
            <a:r>
              <a:rPr sz="2800" dirty="0">
                <a:latin typeface="Carlito"/>
                <a:cs typeface="Carlito"/>
              </a:rPr>
              <a:t>In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most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cases,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most</a:t>
            </a:r>
            <a:r>
              <a:rPr sz="28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likely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z="2800" spc="-10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  <a:p>
            <a:pPr marL="353060" marR="40005" indent="-288290" algn="just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We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need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mathematical</a:t>
            </a:r>
            <a:r>
              <a:rPr sz="28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8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making</a:t>
            </a:r>
            <a:r>
              <a:rPr sz="28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algorithm</a:t>
            </a:r>
            <a:r>
              <a:rPr sz="2800" dirty="0">
                <a:latin typeface="Carlito"/>
                <a:cs typeface="Carlito"/>
              </a:rPr>
              <a:t>,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obtain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or 	</a:t>
            </a:r>
            <a:r>
              <a:rPr sz="2800" spc="-10" dirty="0">
                <a:latin typeface="Carlito"/>
                <a:cs typeface="Carlito"/>
              </a:rPr>
              <a:t>decision.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7943" y="127800"/>
            <a:ext cx="1678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Histograms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950" y="616495"/>
            <a:ext cx="11928475" cy="581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dirty="0">
                <a:latin typeface="Carlito"/>
                <a:cs typeface="Carlito"/>
              </a:rPr>
              <a:t>Conceptually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most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simple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intuitive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method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estimate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35" dirty="0">
                <a:latin typeface="Carlito"/>
                <a:cs typeface="Carlito"/>
              </a:rPr>
              <a:t>p.d.f.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histogram.</a:t>
            </a:r>
            <a:endParaRPr sz="2600" dirty="0"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Histograms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are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good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for</a:t>
            </a:r>
            <a:r>
              <a:rPr sz="2400" b="1" spc="-10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showing</a:t>
            </a:r>
            <a:r>
              <a:rPr sz="2400" b="1" spc="-5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general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distributional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features</a:t>
            </a:r>
            <a:r>
              <a:rPr sz="2400" b="1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of</a:t>
            </a:r>
            <a:r>
              <a:rPr sz="2400" b="1" spc="-5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11111"/>
                </a:solidFill>
                <a:latin typeface="Times New Roman"/>
                <a:cs typeface="Times New Roman"/>
              </a:rPr>
              <a:t>dataset</a:t>
            </a:r>
            <a:r>
              <a:rPr sz="2400" b="1" spc="-5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11111"/>
                </a:solidFill>
                <a:latin typeface="Times New Roman"/>
                <a:cs typeface="Times New Roman"/>
              </a:rPr>
              <a:t>variables.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6900"/>
              </a:lnSpc>
              <a:spcBef>
                <a:spcPts val="210"/>
              </a:spcBef>
              <a:tabLst>
                <a:tab pos="7183120" algn="l"/>
              </a:tabLst>
            </a:pP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range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each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dimension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3000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vector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X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divided</a:t>
            </a:r>
            <a:r>
              <a:rPr sz="2600" dirty="0">
                <a:latin typeface="Carlito"/>
                <a:cs typeface="Carlito"/>
              </a:rPr>
              <a:t>	into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fixed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number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6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intervals.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resulting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boxes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(bins)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identical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volume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count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number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points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falling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into </a:t>
            </a:r>
            <a:r>
              <a:rPr sz="2600" dirty="0">
                <a:latin typeface="Carlito"/>
                <a:cs typeface="Carlito"/>
              </a:rPr>
              <a:t>each</a:t>
            </a:r>
            <a:r>
              <a:rPr sz="2600" spc="-20" dirty="0">
                <a:latin typeface="Carlito"/>
                <a:cs typeface="Carlito"/>
              </a:rPr>
              <a:t> bin:</a:t>
            </a:r>
            <a:endParaRPr sz="2600" dirty="0">
              <a:latin typeface="Carlito"/>
              <a:cs typeface="Carlito"/>
            </a:endParaRPr>
          </a:p>
          <a:p>
            <a:pPr marL="12700" marR="479425">
              <a:lnSpc>
                <a:spcPct val="115399"/>
              </a:lnSpc>
              <a:tabLst>
                <a:tab pos="3850004" algn="l"/>
              </a:tabLst>
            </a:pPr>
            <a:r>
              <a:rPr sz="2600" dirty="0">
                <a:latin typeface="Carlito"/>
                <a:cs typeface="Carlito"/>
              </a:rPr>
              <a:t>Assume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have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samples</a:t>
            </a:r>
            <a:r>
              <a:rPr sz="2600" dirty="0">
                <a:latin typeface="Carlito"/>
                <a:cs typeface="Carlito"/>
              </a:rPr>
              <a:t>	and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number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sample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points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20" dirty="0">
                <a:latin typeface="Carlito"/>
                <a:cs typeface="Carlito"/>
              </a:rPr>
              <a:t> j-</a:t>
            </a:r>
            <a:r>
              <a:rPr sz="2600" dirty="0">
                <a:latin typeface="Carlito"/>
                <a:cs typeface="Carlito"/>
              </a:rPr>
              <a:t>th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bin,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bj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,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K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. </a:t>
            </a:r>
            <a:r>
              <a:rPr sz="2600" dirty="0">
                <a:latin typeface="Carlito"/>
                <a:cs typeface="Carlito"/>
              </a:rPr>
              <a:t>Then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histogram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estimate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density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is:</a:t>
            </a:r>
            <a:endParaRPr sz="2600" dirty="0">
              <a:latin typeface="Carlito"/>
              <a:cs typeface="Carlito"/>
            </a:endParaRPr>
          </a:p>
          <a:p>
            <a:pPr marL="469265">
              <a:spcBef>
                <a:spcPts val="480"/>
              </a:spcBef>
              <a:tabLst>
                <a:tab pos="2696210" algn="l"/>
              </a:tabLst>
            </a:pP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P(x)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600" b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Carlito"/>
                <a:cs typeface="Carlito"/>
              </a:rPr>
              <a:t>(K/N)/V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	Here</a:t>
            </a:r>
            <a:r>
              <a:rPr sz="2600" b="1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size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6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bin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bj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600" b="1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spc="-965" dirty="0">
                <a:solidFill>
                  <a:srgbClr val="FF0000"/>
                </a:solidFill>
                <a:latin typeface="Arial"/>
                <a:cs typeface="Arial"/>
              </a:rPr>
              <a:t>ϵ</a:t>
            </a:r>
            <a:r>
              <a:rPr sz="26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6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dirty="0" err="1">
                <a:solidFill>
                  <a:srgbClr val="FF0000"/>
                </a:solidFill>
                <a:latin typeface="Carlito"/>
                <a:cs typeface="Carlito"/>
              </a:rPr>
              <a:t>bj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600" b="1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any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rlito"/>
                <a:cs typeface="Carlito"/>
              </a:rPr>
              <a:t>sample</a:t>
            </a:r>
            <a:r>
              <a:rPr sz="2600" b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Carlito"/>
                <a:cs typeface="Carlito"/>
              </a:rPr>
              <a:t>point</a:t>
            </a:r>
            <a:endParaRPr sz="2600" dirty="0">
              <a:latin typeface="Carlito"/>
              <a:cs typeface="Carlito"/>
            </a:endParaRPr>
          </a:p>
          <a:p>
            <a:pPr marL="1141095">
              <a:spcBef>
                <a:spcPts val="480"/>
              </a:spcBef>
            </a:pPr>
            <a:r>
              <a:rPr sz="2600" dirty="0">
                <a:latin typeface="Carlito"/>
                <a:cs typeface="Carlito"/>
              </a:rPr>
              <a:t>=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K/(N*V)</a:t>
            </a:r>
            <a:endParaRPr sz="2600" dirty="0">
              <a:latin typeface="Carlito"/>
              <a:cs typeface="Carlito"/>
            </a:endParaRPr>
          </a:p>
          <a:p>
            <a:pPr marL="469265" marR="6354445" indent="-457200">
              <a:lnSpc>
                <a:spcPct val="115399"/>
              </a:lnSpc>
            </a:pPr>
            <a:r>
              <a:rPr sz="2600" spc="-10" dirty="0">
                <a:latin typeface="Carlito"/>
                <a:cs typeface="Carlito"/>
              </a:rPr>
              <a:t>Histograms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hold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following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properties: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Not</a:t>
            </a:r>
            <a:r>
              <a:rPr sz="26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rlito"/>
                <a:cs typeface="Carlito"/>
              </a:rPr>
              <a:t>smooth</a:t>
            </a:r>
            <a:endParaRPr sz="2600" dirty="0">
              <a:latin typeface="Carlito"/>
              <a:cs typeface="Carlito"/>
            </a:endParaRPr>
          </a:p>
          <a:p>
            <a:pPr marL="469265" marR="7582534">
              <a:lnSpc>
                <a:spcPct val="115399"/>
              </a:lnSpc>
            </a:pP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Depend</a:t>
            </a:r>
            <a:r>
              <a:rPr sz="26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6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endpoints</a:t>
            </a:r>
            <a:r>
              <a:rPr sz="26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6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spc="-20" dirty="0">
                <a:solidFill>
                  <a:srgbClr val="FF0000"/>
                </a:solidFill>
                <a:latin typeface="Carlito"/>
                <a:cs typeface="Carlito"/>
              </a:rPr>
              <a:t>bins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Depend</a:t>
            </a:r>
            <a:r>
              <a:rPr sz="26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6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width</a:t>
            </a:r>
            <a:r>
              <a:rPr sz="26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6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600" spc="-20" dirty="0">
                <a:solidFill>
                  <a:srgbClr val="FF0000"/>
                </a:solidFill>
                <a:latin typeface="Carlito"/>
                <a:cs typeface="Carlito"/>
              </a:rPr>
              <a:t>bins</a:t>
            </a:r>
            <a:endParaRPr sz="2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914481"/>
          </a:xfrm>
          <a:prstGeom prst="rect">
            <a:avLst/>
          </a:prstGeom>
        </p:spPr>
        <p:txBody>
          <a:bodyPr vert="horz" wrap="square" lIns="0" tIns="303657" rIns="0" bIns="0" rtlCol="0">
            <a:spAutoFit/>
          </a:bodyPr>
          <a:lstStyle/>
          <a:p>
            <a:pPr marL="3575050">
              <a:spcBef>
                <a:spcPts val="100"/>
              </a:spcBef>
            </a:pPr>
            <a:r>
              <a:rPr spc="-25" dirty="0"/>
              <a:t>Histogram</a:t>
            </a:r>
            <a:r>
              <a:rPr spc="-185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065" y="1268757"/>
            <a:ext cx="12554502" cy="5589228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375" y="428918"/>
            <a:ext cx="11640820" cy="36220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575" algn="ctr">
              <a:spcBef>
                <a:spcPts val="58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HISTOGRAM</a:t>
            </a:r>
            <a:r>
              <a:rPr sz="2400" b="1" spc="-1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Histogram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plots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provide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fast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reliable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visualize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density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sample.</a:t>
            </a:r>
            <a:endParaRPr sz="2400">
              <a:latin typeface="Carlito"/>
              <a:cs typeface="Carlito"/>
            </a:endParaRPr>
          </a:p>
          <a:p>
            <a:pPr marL="309880" marR="12065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histogram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plot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involves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first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grouping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observations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bins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counting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events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fall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bin.</a:t>
            </a:r>
            <a:endParaRPr sz="2400">
              <a:latin typeface="Carlito"/>
              <a:cs typeface="Carlito"/>
            </a:endParaRPr>
          </a:p>
          <a:p>
            <a:pPr marL="309880" marR="70485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counts,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frequencies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observations,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bin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plotted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graph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with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bins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x-</a:t>
            </a:r>
            <a:r>
              <a:rPr sz="2400" dirty="0">
                <a:latin typeface="Carlito"/>
                <a:cs typeface="Carlito"/>
              </a:rPr>
              <a:t>axis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frequency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45" dirty="0">
                <a:latin typeface="Carlito"/>
                <a:cs typeface="Carlito"/>
              </a:rPr>
              <a:t>y-</a:t>
            </a:r>
            <a:r>
              <a:rPr sz="2400" spc="-10" dirty="0">
                <a:latin typeface="Carlito"/>
                <a:cs typeface="Carlito"/>
              </a:rPr>
              <a:t>axis.</a:t>
            </a:r>
            <a:endParaRPr sz="2400">
              <a:latin typeface="Carlito"/>
              <a:cs typeface="Carlito"/>
            </a:endParaRPr>
          </a:p>
          <a:p>
            <a:pPr marL="309880" marR="200660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One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thumb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rule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choose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intervals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equal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square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root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samples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9993" y="3864193"/>
            <a:ext cx="7328534" cy="2642235"/>
            <a:chOff x="972193" y="3864192"/>
            <a:chExt cx="7328534" cy="2642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1188" y="3864192"/>
              <a:ext cx="3398921" cy="264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193" y="4077066"/>
              <a:ext cx="4104441" cy="242197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8307" y="4238467"/>
            <a:ext cx="3824742" cy="221484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510029"/>
          </a:xfrm>
          <a:prstGeom prst="rect">
            <a:avLst/>
          </a:prstGeom>
        </p:spPr>
        <p:txBody>
          <a:bodyPr vert="horz" wrap="square" lIns="0" tIns="78376" rIns="0" bIns="0" rtlCol="0">
            <a:spAutoFit/>
          </a:bodyPr>
          <a:lstStyle/>
          <a:p>
            <a:pPr marL="4071620">
              <a:spcBef>
                <a:spcPts val="100"/>
              </a:spcBef>
            </a:pP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HISTOGRAM</a:t>
            </a:r>
            <a:r>
              <a:rPr sz="28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40166" y="5747344"/>
            <a:ext cx="768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0" dirty="0">
                <a:latin typeface="Carlito"/>
                <a:cs typeface="Carlito"/>
              </a:rPr>
              <a:t>t</a:t>
            </a:r>
            <a:endParaRPr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" y="791799"/>
            <a:ext cx="12598400" cy="55175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1169" y="6469583"/>
            <a:ext cx="5213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rlito"/>
                <a:cs typeface="Carlito"/>
              </a:rPr>
              <a:t>For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Example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: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height</a:t>
            </a:r>
            <a:r>
              <a:rPr spc="3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in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first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row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is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0.1/4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4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0.025</a:t>
            </a:r>
            <a:endParaRPr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5633" y="332655"/>
            <a:ext cx="10685145" cy="6120765"/>
            <a:chOff x="1447832" y="332654"/>
            <a:chExt cx="10685145" cy="6120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32" y="476249"/>
              <a:ext cx="10684542" cy="59769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0492" y="332654"/>
              <a:ext cx="3951291" cy="749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800" y="0"/>
            <a:ext cx="12598400" cy="6858000"/>
            <a:chOff x="0" y="0"/>
            <a:chExt cx="125984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091" y="0"/>
              <a:ext cx="3951291" cy="7492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7223"/>
              <a:ext cx="12598400" cy="6250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7906" y="4089"/>
            <a:ext cx="12241530" cy="6737350"/>
            <a:chOff x="180106" y="4089"/>
            <a:chExt cx="12241530" cy="6737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5141" y="4089"/>
              <a:ext cx="3951266" cy="7492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6" y="692698"/>
              <a:ext cx="12241325" cy="6048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1038397"/>
          </a:xfrm>
          <a:prstGeom prst="rect">
            <a:avLst/>
          </a:prstGeom>
        </p:spPr>
        <p:txBody>
          <a:bodyPr vert="horz" wrap="square" lIns="0" tIns="426374" rIns="0" bIns="0" rtlCol="0">
            <a:spAutoFit/>
          </a:bodyPr>
          <a:lstStyle/>
          <a:p>
            <a:pPr marL="4530090">
              <a:spcBef>
                <a:spcPts val="100"/>
              </a:spcBef>
            </a:pPr>
            <a:r>
              <a:rPr spc="-10" dirty="0"/>
              <a:t>Continued</a:t>
            </a:r>
            <a:r>
              <a:rPr spc="-175" dirty="0"/>
              <a:t> </a:t>
            </a:r>
            <a:r>
              <a:rPr spc="-50" dirty="0"/>
              <a:t>…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t="3271"/>
          <a:stretch/>
        </p:blipFill>
        <p:spPr>
          <a:xfrm>
            <a:off x="357906" y="1447799"/>
            <a:ext cx="12375868" cy="529353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870" y="275556"/>
            <a:ext cx="11846560" cy="5595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415" algn="ctr">
              <a:lnSpc>
                <a:spcPts val="3265"/>
              </a:lnSpc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z="2800" b="1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800" b="1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Window</a:t>
            </a:r>
            <a:r>
              <a:rPr sz="2800" b="1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Estimators</a:t>
            </a:r>
            <a:endParaRPr sz="2800">
              <a:latin typeface="Carlito"/>
              <a:cs typeface="Carlito"/>
            </a:endParaRPr>
          </a:p>
          <a:p>
            <a:pPr marL="327660" marR="413384" indent="-315595">
              <a:lnSpc>
                <a:spcPct val="80000"/>
              </a:lnSpc>
              <a:spcBef>
                <a:spcPts val="575"/>
              </a:spcBef>
              <a:buChar char="•"/>
              <a:tabLst>
                <a:tab pos="327660" algn="l"/>
              </a:tabLst>
            </a:pPr>
            <a:r>
              <a:rPr sz="2800" dirty="0">
                <a:latin typeface="Times New Roman"/>
                <a:cs typeface="Times New Roman"/>
              </a:rPr>
              <a:t>Kernel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estimation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estimating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unknown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probability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kernel</a:t>
            </a:r>
            <a:r>
              <a:rPr sz="2800" i="1" spc="-1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function</a:t>
            </a:r>
            <a:r>
              <a:rPr sz="2800" i="1" spc="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K(u)</a:t>
            </a:r>
            <a:endParaRPr sz="2800">
              <a:latin typeface="Times New Roman"/>
              <a:cs typeface="Times New Roman"/>
            </a:endParaRPr>
          </a:p>
          <a:p>
            <a:pPr marL="327660" marR="568325" indent="-315595">
              <a:lnSpc>
                <a:spcPct val="80000"/>
              </a:lnSpc>
              <a:spcBef>
                <a:spcPts val="480"/>
              </a:spcBef>
              <a:buChar char="•"/>
              <a:tabLst>
                <a:tab pos="327660" algn="l"/>
              </a:tabLst>
            </a:pPr>
            <a:r>
              <a:rPr sz="2800" dirty="0">
                <a:latin typeface="Times New Roman"/>
                <a:cs typeface="Times New Roman"/>
              </a:rPr>
              <a:t>While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histogram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counts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number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somewhat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arbitrary </a:t>
            </a:r>
            <a:r>
              <a:rPr sz="2800" dirty="0">
                <a:latin typeface="Times New Roman"/>
                <a:cs typeface="Times New Roman"/>
              </a:rPr>
              <a:t>regions,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kernel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estimate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defined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sum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kernel </a:t>
            </a:r>
            <a:r>
              <a:rPr sz="2800" dirty="0">
                <a:latin typeface="Times New Roman"/>
                <a:cs typeface="Times New Roman"/>
              </a:rPr>
              <a:t>function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point.</a:t>
            </a:r>
            <a:endParaRPr sz="2800">
              <a:latin typeface="Times New Roman"/>
              <a:cs typeface="Times New Roman"/>
            </a:endParaRPr>
          </a:p>
          <a:p>
            <a:pPr marL="327660" marR="5080" indent="-315595">
              <a:lnSpc>
                <a:spcPct val="80000"/>
              </a:lnSpc>
              <a:spcBef>
                <a:spcPts val="480"/>
              </a:spcBef>
              <a:buChar char="•"/>
              <a:tabLst>
                <a:tab pos="327660" algn="l"/>
              </a:tabLst>
            </a:pPr>
            <a:r>
              <a:rPr sz="2800" dirty="0">
                <a:latin typeface="Times New Roman"/>
                <a:cs typeface="Times New Roman"/>
              </a:rPr>
              <a:t>Samples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themselves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thought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rough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approximations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true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namely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spikes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functions,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each</a:t>
            </a:r>
            <a:r>
              <a:rPr sz="2800" spc="-10" dirty="0">
                <a:latin typeface="Times New Roman"/>
                <a:cs typeface="Times New Roman"/>
              </a:rPr>
              <a:t> sample </a:t>
            </a:r>
            <a:r>
              <a:rPr sz="2800" dirty="0">
                <a:latin typeface="Times New Roman"/>
                <a:cs typeface="Times New Roman"/>
              </a:rPr>
              <a:t>value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small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width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large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height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such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combined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area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spikes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equal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one.</a:t>
            </a:r>
            <a:endParaRPr sz="2800">
              <a:latin typeface="Times New Roman"/>
              <a:cs typeface="Times New Roman"/>
            </a:endParaRPr>
          </a:p>
          <a:p>
            <a:pPr marL="327660" marR="127000" indent="-315595">
              <a:lnSpc>
                <a:spcPct val="80000"/>
              </a:lnSpc>
              <a:spcBef>
                <a:spcPts val="480"/>
              </a:spcBef>
              <a:buChar char="•"/>
              <a:tabLst>
                <a:tab pos="327660" algn="l"/>
                <a:tab pos="3911600" algn="l"/>
                <a:tab pos="8336280" algn="l"/>
              </a:tabLst>
            </a:pP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approximation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	continuous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estimation</a:t>
            </a:r>
            <a:r>
              <a:rPr sz="2800" dirty="0">
                <a:latin typeface="Times New Roman"/>
                <a:cs typeface="Times New Roman"/>
              </a:rPr>
              <a:t>	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useful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decision making.</a:t>
            </a:r>
            <a:endParaRPr sz="2800">
              <a:latin typeface="Times New Roman"/>
              <a:cs typeface="Times New Roman"/>
            </a:endParaRPr>
          </a:p>
          <a:p>
            <a:pPr marL="327660" marR="1059180" indent="-315595">
              <a:lnSpc>
                <a:spcPct val="80000"/>
              </a:lnSpc>
              <a:spcBef>
                <a:spcPts val="480"/>
              </a:spcBef>
              <a:buChar char="•"/>
              <a:tabLst>
                <a:tab pos="327660" algn="l"/>
              </a:tabLst>
            </a:pPr>
            <a:r>
              <a:rPr sz="2800" dirty="0">
                <a:latin typeface="Times New Roman"/>
                <a:cs typeface="Times New Roman"/>
              </a:rPr>
              <a:t>Each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replaced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Kernel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such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10" dirty="0">
                <a:latin typeface="Times New Roman"/>
                <a:cs typeface="Times New Roman"/>
              </a:rPr>
              <a:t> rectangles, </a:t>
            </a:r>
            <a:r>
              <a:rPr sz="2800" dirty="0">
                <a:latin typeface="Times New Roman"/>
                <a:cs typeface="Times New Roman"/>
              </a:rPr>
              <a:t>triangles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normal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density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which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have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been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scaled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their </a:t>
            </a:r>
            <a:r>
              <a:rPr sz="2800" dirty="0">
                <a:latin typeface="Times New Roman"/>
                <a:cs typeface="Times New Roman"/>
              </a:rPr>
              <a:t>combined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should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equal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one.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98" y="1118573"/>
            <a:ext cx="10542278" cy="5739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0376" rIns="0" bIns="0" rtlCol="0">
            <a:spAutoFit/>
          </a:bodyPr>
          <a:lstStyle/>
          <a:p>
            <a:pPr marL="44450" marR="5080"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triangular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kernels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=3.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compute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p(x)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x=3,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heights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kernel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ranges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3.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6210" y="529344"/>
            <a:ext cx="2073275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50" b="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2550" b="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0" spc="-10" dirty="0">
                <a:solidFill>
                  <a:srgbClr val="FF0000"/>
                </a:solidFill>
                <a:latin typeface="Carlito"/>
                <a:cs typeface="Carlito"/>
              </a:rPr>
              <a:t>Theorem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344" y="950374"/>
            <a:ext cx="11252835" cy="23939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977265">
              <a:lnSpc>
                <a:spcPts val="2800"/>
              </a:lnSpc>
              <a:spcBef>
                <a:spcPts val="450"/>
              </a:spcBef>
              <a:tabLst>
                <a:tab pos="5171440" algn="l"/>
              </a:tabLst>
            </a:pPr>
            <a:r>
              <a:rPr sz="2550" dirty="0">
                <a:latin typeface="Carlito"/>
                <a:cs typeface="Carlito"/>
              </a:rPr>
              <a:t>This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refers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choosing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most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likely</a:t>
            </a:r>
            <a:r>
              <a:rPr sz="2550" dirty="0">
                <a:latin typeface="Carlito"/>
                <a:cs typeface="Carlito"/>
              </a:rPr>
              <a:t>	class,</a:t>
            </a:r>
            <a:r>
              <a:rPr sz="2550" spc="-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given 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value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 feature/s.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dirty="0">
                <a:latin typeface="Carlito"/>
                <a:cs typeface="Carlito"/>
              </a:rPr>
              <a:t>probabilities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class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membership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calculated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from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255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spc="-10" dirty="0">
                <a:solidFill>
                  <a:srgbClr val="FF0000"/>
                </a:solidFill>
                <a:latin typeface="Carlito"/>
                <a:cs typeface="Carlito"/>
              </a:rPr>
              <a:t>Theorem.</a:t>
            </a:r>
            <a:endParaRPr sz="2550">
              <a:latin typeface="Carlito"/>
              <a:cs typeface="Carlito"/>
            </a:endParaRPr>
          </a:p>
          <a:p>
            <a:pPr marL="3501390">
              <a:lnSpc>
                <a:spcPct val="100000"/>
              </a:lnSpc>
              <a:spcBef>
                <a:spcPts val="200"/>
              </a:spcBef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Revisiting</a:t>
            </a:r>
            <a:r>
              <a:rPr sz="2550" b="1" spc="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conditional</a:t>
            </a:r>
            <a:r>
              <a:rPr sz="2550" b="1" spc="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endParaRPr sz="2550">
              <a:latin typeface="Carlito"/>
              <a:cs typeface="Carlito"/>
            </a:endParaRPr>
          </a:p>
          <a:p>
            <a:pPr marL="12700" marR="5080">
              <a:lnSpc>
                <a:spcPts val="2800"/>
              </a:lnSpc>
              <a:spcBef>
                <a:spcPts val="565"/>
              </a:spcBef>
            </a:pPr>
            <a:r>
              <a:rPr sz="2550" dirty="0">
                <a:latin typeface="Carlito"/>
                <a:cs typeface="Carlito"/>
              </a:rPr>
              <a:t>Suppose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that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are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interested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computing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probability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event</a:t>
            </a:r>
            <a:r>
              <a:rPr sz="2550" spc="8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A</a:t>
            </a:r>
            <a:r>
              <a:rPr sz="2550" i="1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spc="-20" dirty="0">
                <a:latin typeface="Carlito"/>
                <a:cs typeface="Carlito"/>
              </a:rPr>
              <a:t>have </a:t>
            </a:r>
            <a:r>
              <a:rPr sz="2550" dirty="0">
                <a:latin typeface="Carlito"/>
                <a:cs typeface="Carlito"/>
              </a:rPr>
              <a:t>been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told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event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B</a:t>
            </a:r>
            <a:r>
              <a:rPr sz="2550" i="1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has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occurred.</a:t>
            </a:r>
            <a:endParaRPr sz="2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550" dirty="0">
                <a:latin typeface="Carlito"/>
                <a:cs typeface="Carlito"/>
              </a:rPr>
              <a:t>Then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conditional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probability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6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A</a:t>
            </a:r>
            <a:r>
              <a:rPr sz="2550" i="1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given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B</a:t>
            </a:r>
            <a:r>
              <a:rPr sz="2550" i="1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defined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be:</a:t>
            </a:r>
            <a:endParaRPr sz="255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667" y="4041174"/>
            <a:ext cx="4246266" cy="10658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1182" y="4103369"/>
            <a:ext cx="2711744" cy="6067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01475" y="5816442"/>
            <a:ext cx="1316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rlito"/>
                <a:cs typeface="Carlito"/>
              </a:rPr>
              <a:t>Similarly,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4069" y="5816442"/>
            <a:ext cx="1246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P[B|A]</a:t>
            </a:r>
            <a:r>
              <a:rPr sz="2800" spc="-11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=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46915" y="5816442"/>
            <a:ext cx="3302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P[A]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equal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0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0889" y="5445214"/>
            <a:ext cx="1476921" cy="971348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54" y="332654"/>
            <a:ext cx="11521171" cy="6393582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7" y="234420"/>
            <a:ext cx="12210827" cy="621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62679">
              <a:spcBef>
                <a:spcPts val="110"/>
              </a:spcBef>
            </a:pPr>
            <a:r>
              <a:rPr dirty="0"/>
              <a:t>Kernel</a:t>
            </a:r>
            <a:r>
              <a:rPr spc="-65" dirty="0"/>
              <a:t> </a:t>
            </a:r>
            <a:r>
              <a:rPr dirty="0"/>
              <a:t>Density</a:t>
            </a:r>
            <a:r>
              <a:rPr spc="-65" dirty="0"/>
              <a:t> </a:t>
            </a:r>
            <a:r>
              <a:rPr spc="-10" dirty="0"/>
              <a:t>function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899" y="1124747"/>
            <a:ext cx="12025175" cy="48245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2941" y="6181547"/>
            <a:ext cx="652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4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2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1,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2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2,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2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1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2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4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=0,</a:t>
            </a:r>
            <a:r>
              <a:rPr spc="38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4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pc="-2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6=1</a:t>
            </a:r>
            <a:r>
              <a:rPr spc="-2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and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-</a:t>
            </a:r>
            <a:r>
              <a:rPr dirty="0">
                <a:latin typeface="Carlito"/>
                <a:cs typeface="Carlito"/>
              </a:rPr>
              <a:t>6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20" dirty="0">
                <a:latin typeface="Carlito"/>
                <a:cs typeface="Carlito"/>
              </a:rPr>
              <a:t> -</a:t>
            </a:r>
            <a:r>
              <a:rPr spc="-25" dirty="0">
                <a:latin typeface="Carlito"/>
                <a:cs typeface="Carlito"/>
              </a:rPr>
              <a:t>8=1</a:t>
            </a:r>
            <a:endParaRPr>
              <a:latin typeface="Carlito"/>
              <a:cs typeface="Carlito"/>
            </a:endParaRPr>
          </a:p>
          <a:p>
            <a:pPr marL="12700"/>
            <a:r>
              <a:rPr dirty="0">
                <a:latin typeface="Carlito"/>
                <a:cs typeface="Carlito"/>
              </a:rPr>
              <a:t>Height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1/6*2</a:t>
            </a:r>
            <a:r>
              <a:rPr spc="-4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0.08</a:t>
            </a:r>
            <a:r>
              <a:rPr spc="-4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(first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case)</a:t>
            </a:r>
            <a:r>
              <a:rPr spc="-4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and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so</a:t>
            </a:r>
            <a:r>
              <a:rPr spc="-50" dirty="0">
                <a:latin typeface="Carlito"/>
                <a:cs typeface="Carlito"/>
              </a:rPr>
              <a:t> </a:t>
            </a:r>
            <a:r>
              <a:rPr spc="-25" dirty="0">
                <a:latin typeface="Carlito"/>
                <a:cs typeface="Carlito"/>
              </a:rPr>
              <a:t>on</a:t>
            </a:r>
            <a:endParaRPr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358" y="344900"/>
            <a:ext cx="1198372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 marR="5080" indent="-441959" algn="just">
              <a:spcBef>
                <a:spcPts val="100"/>
              </a:spcBef>
              <a:buFont typeface="Arial"/>
              <a:buChar char="●"/>
              <a:tabLst>
                <a:tab pos="455930" algn="l"/>
              </a:tabLst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45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first</a:t>
            </a:r>
            <a:r>
              <a:rPr sz="2800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2800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45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800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2800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2800" spc="45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2800" spc="5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it</a:t>
            </a:r>
            <a:r>
              <a:rPr sz="2800" b="1" spc="45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must</a:t>
            </a:r>
            <a:r>
              <a:rPr sz="2800" b="1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b="1" spc="4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symmetrical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.</a:t>
            </a:r>
            <a:r>
              <a:rPr sz="2800" spc="4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This 	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means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values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2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same</a:t>
            </a:r>
            <a:r>
              <a:rPr sz="28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both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+u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–u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as</a:t>
            </a:r>
            <a:r>
              <a:rPr sz="2800" spc="1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shown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2800" spc="1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plot</a:t>
            </a:r>
            <a:r>
              <a:rPr sz="2800" spc="5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below.</a:t>
            </a:r>
            <a:r>
              <a:rPr sz="2800" spc="5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spc="5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mathematically</a:t>
            </a:r>
            <a:r>
              <a:rPr sz="2800" spc="5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expressed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as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(-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u)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=</a:t>
            </a:r>
            <a:r>
              <a:rPr sz="2800" spc="5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</a:t>
            </a:r>
            <a:r>
              <a:rPr sz="2800" spc="5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(+u).</a:t>
            </a:r>
            <a:r>
              <a:rPr sz="2800" spc="5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symmetric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7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enables</a:t>
            </a:r>
            <a:r>
              <a:rPr sz="2800" spc="7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maximum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value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7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(</a:t>
            </a:r>
            <a:r>
              <a:rPr sz="2800" i="1" dirty="0">
                <a:solidFill>
                  <a:srgbClr val="282828"/>
                </a:solidFill>
                <a:latin typeface="Times New Roman"/>
                <a:cs typeface="Times New Roman"/>
              </a:rPr>
              <a:t>max(K(u)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)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lie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middle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curve.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359" y="3718011"/>
            <a:ext cx="1197546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marR="5080" indent="-443865">
              <a:spcBef>
                <a:spcPts val="100"/>
              </a:spcBef>
              <a:buFont typeface="Arial"/>
              <a:buChar char="●"/>
              <a:tabLst>
                <a:tab pos="455930" algn="l"/>
                <a:tab pos="1273175" algn="l"/>
                <a:tab pos="2201545" algn="l"/>
                <a:tab pos="3367404" algn="l"/>
                <a:tab pos="4105275" algn="l"/>
                <a:tab pos="5217160" algn="l"/>
                <a:tab pos="5777865" algn="l"/>
                <a:tab pos="6515734" algn="l"/>
                <a:tab pos="8044180" algn="l"/>
                <a:tab pos="9059545" algn="l"/>
                <a:tab pos="9679305" algn="l"/>
                <a:tab pos="10772140" algn="l"/>
                <a:tab pos="11332845" algn="l"/>
              </a:tabLst>
            </a:pP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0" dirty="0">
                <a:solidFill>
                  <a:srgbClr val="282828"/>
                </a:solidFill>
                <a:latin typeface="Times New Roman"/>
                <a:cs typeface="Times New Roman"/>
              </a:rPr>
              <a:t>area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under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curve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0" dirty="0">
                <a:solidFill>
                  <a:srgbClr val="282828"/>
                </a:solidFill>
                <a:latin typeface="Times New Roman"/>
                <a:cs typeface="Times New Roman"/>
              </a:rPr>
              <a:t>must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equal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2800" b="1" spc="-20" dirty="0">
                <a:solidFill>
                  <a:srgbClr val="282828"/>
                </a:solidFill>
                <a:latin typeface="Times New Roman"/>
                <a:cs typeface="Times New Roman"/>
              </a:rPr>
              <a:t>one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.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Mathematically,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expressed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as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282828"/>
              </a:buClr>
              <a:buFont typeface="Arial"/>
              <a:buChar char="●"/>
            </a:pPr>
            <a:endParaRPr sz="2800">
              <a:latin typeface="Times New Roman"/>
              <a:cs typeface="Times New Roman"/>
            </a:endParaRPr>
          </a:p>
          <a:p>
            <a:pPr>
              <a:spcBef>
                <a:spcPts val="120"/>
              </a:spcBef>
              <a:buClr>
                <a:srgbClr val="282828"/>
              </a:buClr>
              <a:buFont typeface="Arial"/>
              <a:buChar char="●"/>
            </a:pPr>
            <a:endParaRPr sz="2800">
              <a:latin typeface="Times New Roman"/>
              <a:cs typeface="Times New Roman"/>
            </a:endParaRPr>
          </a:p>
          <a:p>
            <a:pPr marL="455930" marR="15240" indent="-443865">
              <a:buFont typeface="Arial"/>
              <a:buChar char="●"/>
              <a:tabLst>
                <a:tab pos="455930" algn="l"/>
              </a:tabLst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value</a:t>
            </a:r>
            <a:r>
              <a:rPr sz="2800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2800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function,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which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density,</a:t>
            </a:r>
            <a:r>
              <a:rPr sz="2800" spc="1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2800" b="1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not</a:t>
            </a:r>
            <a:r>
              <a:rPr sz="2800" b="1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b="1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282828"/>
                </a:solidFill>
                <a:latin typeface="Times New Roman"/>
                <a:cs typeface="Times New Roman"/>
              </a:rPr>
              <a:t>negative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K(u)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82828"/>
                </a:solidFill>
                <a:latin typeface="Times New Roman"/>
                <a:cs typeface="Times New Roman"/>
              </a:rPr>
              <a:t>≥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0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all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−∞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&lt;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u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&lt;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∞.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8106" y="2137045"/>
            <a:ext cx="2644944" cy="16956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4312" y="4700590"/>
            <a:ext cx="5981687" cy="809598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75" y="3789043"/>
            <a:ext cx="5582886" cy="27858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8226" y="140392"/>
            <a:ext cx="3528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z="2800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sz="2800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Estimate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9975" y="3050727"/>
          <a:ext cx="3552824" cy="50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Sample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rlito"/>
                          <a:cs typeface="Carlito"/>
                        </a:rPr>
                        <a:t>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Value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88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2.1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0.4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1.9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80"/>
                        </a:lnSpc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5.1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80"/>
                        </a:lnSpc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6.2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49025" y="567112"/>
            <a:ext cx="11733530" cy="522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endParaRPr sz="2800">
              <a:latin typeface="Carlito"/>
              <a:cs typeface="Carlito"/>
            </a:endParaRPr>
          </a:p>
          <a:p>
            <a:pPr marL="12700"/>
            <a:r>
              <a:rPr sz="2800" dirty="0">
                <a:latin typeface="Carlito"/>
                <a:cs typeface="Carlito"/>
              </a:rPr>
              <a:t>Choose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appropriate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Kernels</a:t>
            </a:r>
            <a:endParaRPr sz="2800">
              <a:latin typeface="Carlito"/>
              <a:cs typeface="Carlito"/>
            </a:endParaRPr>
          </a:p>
          <a:p>
            <a:pPr marL="12700"/>
            <a:r>
              <a:rPr sz="2800" dirty="0">
                <a:latin typeface="Carlito"/>
                <a:cs typeface="Carlito"/>
              </a:rPr>
              <a:t>Centre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Kernel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point</a:t>
            </a:r>
            <a:endParaRPr sz="2800">
              <a:latin typeface="Carlito"/>
              <a:cs typeface="Carlito"/>
            </a:endParaRPr>
          </a:p>
          <a:p>
            <a:pPr marL="12700" marR="57150">
              <a:tabLst>
                <a:tab pos="1839595" algn="l"/>
              </a:tabLst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density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10" dirty="0">
                <a:latin typeface="Carlito"/>
                <a:cs typeface="Carlito"/>
              </a:rPr>
              <a:t>consists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(normalized)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sum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overlapping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kernel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point</a:t>
            </a:r>
            <a:endParaRPr sz="2800">
              <a:latin typeface="Carlito"/>
              <a:cs typeface="Carlito"/>
            </a:endParaRPr>
          </a:p>
          <a:p>
            <a:pPr marL="6574790">
              <a:spcBef>
                <a:spcPts val="111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Summary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 KDE</a:t>
            </a:r>
            <a:endParaRPr sz="2400">
              <a:latin typeface="Carlito"/>
              <a:cs typeface="Carlito"/>
            </a:endParaRPr>
          </a:p>
          <a:p>
            <a:pPr marL="6574790" marR="668020" indent="457200"/>
            <a:r>
              <a:rPr sz="2400" dirty="0">
                <a:latin typeface="Carlito"/>
                <a:cs typeface="Carlito"/>
              </a:rPr>
              <a:t>Use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regions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centered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points</a:t>
            </a:r>
            <a:endParaRPr sz="2400">
              <a:latin typeface="Carlito"/>
              <a:cs typeface="Carlito"/>
            </a:endParaRPr>
          </a:p>
          <a:p>
            <a:pPr marL="7031990"/>
            <a:r>
              <a:rPr sz="2400" dirty="0">
                <a:latin typeface="Carlito"/>
                <a:cs typeface="Carlito"/>
              </a:rPr>
              <a:t>Allow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regions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overlap</a:t>
            </a:r>
            <a:endParaRPr sz="2400">
              <a:latin typeface="Carlito"/>
              <a:cs typeface="Carlito"/>
            </a:endParaRPr>
          </a:p>
          <a:p>
            <a:pPr marL="6574790" marR="5080" indent="457200">
              <a:tabLst>
                <a:tab pos="11146790" algn="l"/>
              </a:tabLst>
            </a:pPr>
            <a:r>
              <a:rPr sz="2400" dirty="0">
                <a:latin typeface="Carlito"/>
                <a:cs typeface="Carlito"/>
              </a:rPr>
              <a:t>Let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individual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contribute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a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25" dirty="0">
                <a:latin typeface="Carlito"/>
                <a:cs typeface="Carlito"/>
              </a:rPr>
              <a:t>total </a:t>
            </a:r>
            <a:r>
              <a:rPr sz="2400" dirty="0">
                <a:latin typeface="Carlito"/>
                <a:cs typeface="Carlito"/>
              </a:rPr>
              <a:t>density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1/N</a:t>
            </a:r>
            <a:endParaRPr sz="2400">
              <a:latin typeface="Carlito"/>
              <a:cs typeface="Carlito"/>
            </a:endParaRPr>
          </a:p>
          <a:p>
            <a:pPr marL="6574790" marR="418465" indent="457200">
              <a:tabLst>
                <a:tab pos="7186295" algn="l"/>
              </a:tabLst>
            </a:pPr>
            <a:r>
              <a:rPr sz="2400" dirty="0">
                <a:latin typeface="Carlito"/>
                <a:cs typeface="Carlito"/>
              </a:rPr>
              <a:t>With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gaussian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kernel,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regions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have soft</a:t>
            </a:r>
            <a:r>
              <a:rPr sz="2400" dirty="0">
                <a:latin typeface="Carlito"/>
                <a:cs typeface="Carlito"/>
              </a:rPr>
              <a:t>	edges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avoid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discontinuity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54" y="871807"/>
            <a:ext cx="10081099" cy="53278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5380" y="273855"/>
            <a:ext cx="3785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ESTIMATION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6A31-8B2C-F48A-940C-D997D59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430887"/>
          </a:xfrm>
        </p:spPr>
        <p:txBody>
          <a:bodyPr/>
          <a:lstStyle/>
          <a:p>
            <a:r>
              <a:rPr lang="en-IN" sz="2800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lang="en-IN" sz="28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IN" sz="2800"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lang="en-IN" sz="28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IN" sz="2800" spc="-10" dirty="0">
                <a:solidFill>
                  <a:srgbClr val="FF0000"/>
                </a:solidFill>
                <a:latin typeface="Carlito"/>
                <a:cs typeface="Carlito"/>
              </a:rPr>
              <a:t>ESTIMATION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D8C16-25BF-CCD8-F6B2-69B3ED18B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119" r="11875"/>
          <a:stretch/>
        </p:blipFill>
        <p:spPr>
          <a:xfrm>
            <a:off x="1752600" y="899726"/>
            <a:ext cx="9372600" cy="5958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F9E3C-4EA6-3522-D10D-FDACE56BB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9701" r="13750"/>
          <a:stretch/>
        </p:blipFill>
        <p:spPr>
          <a:xfrm>
            <a:off x="1371600" y="665306"/>
            <a:ext cx="9525000" cy="61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564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C785-6DF8-3415-DC31-381C3ECB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5F110-DEC1-BFD2-4C05-C01A2263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3333" r="13749"/>
          <a:stretch/>
        </p:blipFill>
        <p:spPr>
          <a:xfrm>
            <a:off x="1242646" y="685800"/>
            <a:ext cx="9653954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28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F56EA-D140-3C37-F69A-3070B893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250DF-F4B7-C54A-E5FB-A2A4C932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10000" b="7778"/>
          <a:stretch/>
        </p:blipFill>
        <p:spPr>
          <a:xfrm>
            <a:off x="1295400" y="-1"/>
            <a:ext cx="10533888" cy="66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94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ACFC-28C7-0D6E-E201-5731E741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FE346-4F7E-045B-7F7D-9260318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12222" r="16874" b="10000"/>
          <a:stretch/>
        </p:blipFill>
        <p:spPr>
          <a:xfrm>
            <a:off x="1828799" y="381000"/>
            <a:ext cx="10040983" cy="61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8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9662" y="241313"/>
            <a:ext cx="4069079" cy="420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2550" dirty="0">
                <a:solidFill>
                  <a:srgbClr val="FF0000"/>
                </a:solidFill>
                <a:latin typeface="Carlito"/>
                <a:cs typeface="Carlito"/>
              </a:rPr>
              <a:t>Adaptive</a:t>
            </a:r>
            <a:r>
              <a:rPr sz="255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550" spc="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spc="-10" dirty="0">
                <a:solidFill>
                  <a:srgbClr val="FF0000"/>
                </a:solidFill>
                <a:latin typeface="Carlito"/>
                <a:cs typeface="Carlito"/>
              </a:rPr>
              <a:t>Boundaries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948" y="636406"/>
            <a:ext cx="8347075" cy="5499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9580" indent="277495">
              <a:lnSpc>
                <a:spcPct val="106900"/>
              </a:lnSpc>
              <a:spcBef>
                <a:spcPts val="95"/>
              </a:spcBef>
              <a:buSzPct val="91666"/>
              <a:buAutoNum type="arabicPeriod"/>
              <a:tabLst>
                <a:tab pos="290195" algn="l"/>
              </a:tabLst>
            </a:pPr>
            <a:r>
              <a:rPr sz="2400" dirty="0">
                <a:latin typeface="Carlito"/>
                <a:cs typeface="Carlito"/>
              </a:rPr>
              <a:t>Nearest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neighbour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techniques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approximate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arbitrarily complicated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regions,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but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their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error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rates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may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be</a:t>
            </a:r>
            <a:r>
              <a:rPr sz="2400" spc="6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larger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Bayesian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rates.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know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Baysean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classifier</a:t>
            </a:r>
            <a:endParaRPr sz="2400">
              <a:latin typeface="Carlito"/>
              <a:cs typeface="Carlito"/>
            </a:endParaRPr>
          </a:p>
          <a:p>
            <a:pPr marL="12700" marR="5080">
              <a:lnSpc>
                <a:spcPct val="106900"/>
              </a:lnSpc>
            </a:pPr>
            <a:r>
              <a:rPr sz="2400" dirty="0">
                <a:latin typeface="Carlito"/>
                <a:cs typeface="Carlito"/>
              </a:rPr>
              <a:t>assumes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features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independent,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but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reality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case.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assigns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zero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sample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present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training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set.</a:t>
            </a:r>
            <a:endParaRPr sz="2400">
              <a:latin typeface="Carlito"/>
              <a:cs typeface="Carlito"/>
            </a:endParaRPr>
          </a:p>
          <a:p>
            <a:pPr marL="12700" marR="348615" indent="298450">
              <a:lnSpc>
                <a:spcPct val="106900"/>
              </a:lnSpc>
              <a:buAutoNum type="arabicPeriod" startAt="2"/>
              <a:tabLst>
                <a:tab pos="311150" algn="l"/>
              </a:tabLst>
            </a:pPr>
            <a:r>
              <a:rPr sz="2400" dirty="0">
                <a:latin typeface="Carlito"/>
                <a:cs typeface="Carlito"/>
              </a:rPr>
              <a:t>Where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,experimentation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required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choose </a:t>
            </a:r>
            <a:r>
              <a:rPr sz="2400" dirty="0">
                <a:latin typeface="Carlito"/>
                <a:cs typeface="Carlito"/>
              </a:rPr>
              <a:t>K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edit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reference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samples.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may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be</a:t>
            </a:r>
            <a:endParaRPr sz="2400">
              <a:latin typeface="Carlito"/>
              <a:cs typeface="Carlito"/>
            </a:endParaRPr>
          </a:p>
          <a:p>
            <a:pPr marL="12700">
              <a:spcBef>
                <a:spcPts val="200"/>
              </a:spcBef>
            </a:pPr>
            <a:r>
              <a:rPr sz="2400" dirty="0">
                <a:latin typeface="Carlito"/>
                <a:cs typeface="Carlito"/>
              </a:rPr>
              <a:t>time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consuming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reference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samples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large.</a:t>
            </a:r>
            <a:endParaRPr sz="2400">
              <a:latin typeface="Carlito"/>
              <a:cs typeface="Carlito"/>
            </a:endParaRPr>
          </a:p>
          <a:p>
            <a:pPr marL="12700" marR="1882775" indent="298450">
              <a:lnSpc>
                <a:spcPct val="106900"/>
              </a:lnSpc>
              <a:buAutoNum type="arabicPeriod" startAt="3"/>
              <a:tabLst>
                <a:tab pos="311150" algn="l"/>
                <a:tab pos="1344295" algn="l"/>
              </a:tabLst>
            </a:pPr>
            <a:r>
              <a:rPr sz="2400" dirty="0">
                <a:latin typeface="Carlito"/>
                <a:cs typeface="Carlito"/>
              </a:rPr>
              <a:t>An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alternate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solution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assume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functional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form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boundary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between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pair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classes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given,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find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decision boundary</a:t>
            </a:r>
            <a:r>
              <a:rPr sz="2400" dirty="0">
                <a:latin typeface="Carlito"/>
                <a:cs typeface="Carlito"/>
              </a:rPr>
              <a:t>	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form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which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best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separates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classes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some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sense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640" y="3484048"/>
            <a:ext cx="3730886" cy="31381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2921" y="188640"/>
            <a:ext cx="2691451" cy="27429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324" y="631718"/>
            <a:ext cx="12393295" cy="4222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4965">
              <a:lnSpc>
                <a:spcPts val="3470"/>
              </a:lnSpc>
              <a:spcBef>
                <a:spcPts val="110"/>
              </a:spcBef>
            </a:pPr>
            <a:r>
              <a:rPr sz="2950" dirty="0">
                <a:latin typeface="Times New Roman"/>
                <a:cs typeface="Times New Roman"/>
              </a:rPr>
              <a:t>From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previous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two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expressions</a:t>
            </a:r>
            <a:endParaRPr sz="2950">
              <a:latin typeface="Times New Roman"/>
              <a:cs typeface="Times New Roman"/>
            </a:endParaRPr>
          </a:p>
          <a:p>
            <a:pPr marR="7793355" algn="ctr">
              <a:lnSpc>
                <a:spcPts val="3400"/>
              </a:lnSpc>
            </a:pP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0" dirty="0">
                <a:latin typeface="Times New Roman"/>
                <a:cs typeface="Times New Roman"/>
              </a:rPr>
              <a:t> P[B].P[A|B]</a:t>
            </a:r>
            <a:endParaRPr sz="2950">
              <a:latin typeface="Times New Roman"/>
              <a:cs typeface="Times New Roman"/>
            </a:endParaRPr>
          </a:p>
          <a:p>
            <a:pPr marR="7772400" algn="ctr">
              <a:lnSpc>
                <a:spcPts val="3400"/>
              </a:lnSpc>
              <a:tabLst>
                <a:tab pos="913765" algn="l"/>
              </a:tabLst>
            </a:pPr>
            <a:r>
              <a:rPr sz="2950" spc="-25" dirty="0">
                <a:latin typeface="Times New Roman"/>
                <a:cs typeface="Times New Roman"/>
              </a:rPr>
              <a:t>and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0" dirty="0">
                <a:latin typeface="Times New Roman"/>
                <a:cs typeface="Times New Roman"/>
              </a:rPr>
              <a:t> P[A].P[B|A]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ts val="3400"/>
              </a:lnSpc>
            </a:pPr>
            <a:r>
              <a:rPr sz="2950" dirty="0">
                <a:latin typeface="Times New Roman"/>
                <a:cs typeface="Times New Roman"/>
              </a:rPr>
              <a:t>This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can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also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used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to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calculate</a:t>
            </a:r>
            <a:r>
              <a:rPr sz="2950" spc="5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i="1" spc="-25" dirty="0">
                <a:latin typeface="Times New Roman"/>
                <a:cs typeface="Times New Roman"/>
              </a:rPr>
              <a:t>B</a:t>
            </a:r>
            <a:r>
              <a:rPr sz="2950" spc="-25" dirty="0">
                <a:latin typeface="Times New Roman"/>
                <a:cs typeface="Times New Roman"/>
              </a:rPr>
              <a:t>]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ts val="3400"/>
              </a:lnSpc>
            </a:pPr>
            <a:r>
              <a:rPr sz="295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95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b="1" dirty="0">
                <a:solidFill>
                  <a:srgbClr val="FF0000"/>
                </a:solidFill>
                <a:latin typeface="Times New Roman"/>
                <a:cs typeface="Times New Roman"/>
              </a:rPr>
              <a:t>Multiplication</a:t>
            </a:r>
            <a:r>
              <a:rPr sz="295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Rule</a:t>
            </a:r>
            <a:endParaRPr sz="2950">
              <a:latin typeface="Times New Roman"/>
              <a:cs typeface="Times New Roman"/>
            </a:endParaRPr>
          </a:p>
          <a:p>
            <a:pPr marL="354965" marR="137795" indent="-297180">
              <a:lnSpc>
                <a:spcPts val="2840"/>
              </a:lnSpc>
              <a:spcBef>
                <a:spcPts val="605"/>
              </a:spcBef>
              <a:buChar char="•"/>
              <a:tabLst>
                <a:tab pos="354965" algn="l"/>
              </a:tabLst>
            </a:pPr>
            <a:r>
              <a:rPr sz="2950" dirty="0">
                <a:latin typeface="Times New Roman"/>
                <a:cs typeface="Times New Roman"/>
              </a:rPr>
              <a:t>In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many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cases,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P(A)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may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not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depend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on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whether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has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occurred.</a:t>
            </a:r>
            <a:r>
              <a:rPr sz="2950" spc="-60" dirty="0">
                <a:latin typeface="Times New Roman"/>
                <a:cs typeface="Times New Roman"/>
              </a:rPr>
              <a:t> We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25" dirty="0">
                <a:latin typeface="Times New Roman"/>
                <a:cs typeface="Times New Roman"/>
              </a:rPr>
              <a:t>say </a:t>
            </a:r>
            <a:r>
              <a:rPr sz="2950" dirty="0">
                <a:latin typeface="Times New Roman"/>
                <a:cs typeface="Times New Roman"/>
              </a:rPr>
              <a:t>that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0" dirty="0">
                <a:latin typeface="Times New Roman"/>
                <a:cs typeface="Times New Roman"/>
              </a:rPr>
              <a:t> event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P(A)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P(A|B).</a:t>
            </a:r>
            <a:endParaRPr sz="2950">
              <a:latin typeface="Times New Roman"/>
              <a:cs typeface="Times New Roman"/>
            </a:endParaRPr>
          </a:p>
          <a:p>
            <a:pPr marL="354965" marR="5080" indent="-297180">
              <a:lnSpc>
                <a:spcPts val="2840"/>
              </a:lnSpc>
              <a:spcBef>
                <a:spcPts val="565"/>
              </a:spcBef>
              <a:buChar char="•"/>
              <a:tabLst>
                <a:tab pos="354965" algn="l"/>
              </a:tabLst>
            </a:pPr>
            <a:r>
              <a:rPr sz="2950" dirty="0">
                <a:latin typeface="Times New Roman"/>
                <a:cs typeface="Times New Roman"/>
              </a:rPr>
              <a:t>An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important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consequence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definition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independence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multiplication </a:t>
            </a:r>
            <a:r>
              <a:rPr sz="2950" dirty="0">
                <a:latin typeface="Times New Roman"/>
                <a:cs typeface="Times New Roman"/>
              </a:rPr>
              <a:t>rule,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which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obtained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by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substituting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P(A)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P(A|B)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above </a:t>
            </a:r>
            <a:r>
              <a:rPr sz="2950" spc="-10" dirty="0">
                <a:solidFill>
                  <a:srgbClr val="FF0000"/>
                </a:solidFill>
                <a:latin typeface="Times New Roman"/>
                <a:cs typeface="Times New Roman"/>
              </a:rPr>
              <a:t>expressions</a:t>
            </a:r>
            <a:endParaRPr sz="2950">
              <a:latin typeface="Times New Roman"/>
              <a:cs typeface="Times New Roman"/>
            </a:endParaRPr>
          </a:p>
          <a:p>
            <a:pPr marL="354965" indent="-296545">
              <a:lnSpc>
                <a:spcPts val="3425"/>
              </a:lnSpc>
              <a:buChar char="•"/>
              <a:tabLst>
                <a:tab pos="354965" algn="l"/>
              </a:tabLst>
            </a:pP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P[A].P[B]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whenever</a:t>
            </a:r>
            <a:r>
              <a:rPr sz="2950" spc="-17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50" dirty="0">
                <a:latin typeface="Times New Roman"/>
                <a:cs typeface="Times New Roman"/>
              </a:rPr>
              <a:t>B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979" y="558873"/>
            <a:ext cx="9538335" cy="1280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67075">
              <a:lnSpc>
                <a:spcPts val="3510"/>
              </a:lnSpc>
              <a:spcBef>
                <a:spcPts val="110"/>
              </a:spcBef>
            </a:pPr>
            <a:r>
              <a:rPr sz="2950" dirty="0">
                <a:solidFill>
                  <a:srgbClr val="FF0000"/>
                </a:solidFill>
                <a:latin typeface="Carlito"/>
                <a:cs typeface="Carlito"/>
              </a:rPr>
              <a:t>Adaptive</a:t>
            </a:r>
            <a:r>
              <a:rPr sz="295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950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95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950" spc="-10" dirty="0">
                <a:solidFill>
                  <a:srgbClr val="FF0000"/>
                </a:solidFill>
                <a:latin typeface="Carlito"/>
                <a:cs typeface="Carlito"/>
              </a:rPr>
              <a:t>Boundaries</a:t>
            </a:r>
            <a:endParaRPr sz="2950">
              <a:latin typeface="Carlito"/>
              <a:cs typeface="Carlito"/>
            </a:endParaRPr>
          </a:p>
          <a:p>
            <a:pPr marL="12700" marR="5080">
              <a:lnSpc>
                <a:spcPts val="2840"/>
              </a:lnSpc>
              <a:spcBef>
                <a:spcPts val="645"/>
              </a:spcBef>
            </a:pPr>
            <a:r>
              <a:rPr sz="2950" dirty="0"/>
              <a:t>If</a:t>
            </a:r>
            <a:r>
              <a:rPr sz="2950" spc="-25" dirty="0"/>
              <a:t> </a:t>
            </a:r>
            <a:r>
              <a:rPr sz="2950" dirty="0"/>
              <a:t>there</a:t>
            </a:r>
            <a:r>
              <a:rPr sz="2950" spc="-20" dirty="0"/>
              <a:t> </a:t>
            </a:r>
            <a:r>
              <a:rPr sz="2950" dirty="0"/>
              <a:t>are</a:t>
            </a:r>
            <a:r>
              <a:rPr sz="2950" spc="-20" dirty="0"/>
              <a:t> </a:t>
            </a:r>
            <a:r>
              <a:rPr sz="2950" dirty="0"/>
              <a:t>N</a:t>
            </a:r>
            <a:r>
              <a:rPr sz="2950" spc="-25" dirty="0"/>
              <a:t> </a:t>
            </a:r>
            <a:r>
              <a:rPr sz="2950" dirty="0"/>
              <a:t>samples</a:t>
            </a:r>
            <a:r>
              <a:rPr sz="2950" spc="-20" dirty="0"/>
              <a:t> </a:t>
            </a:r>
            <a:r>
              <a:rPr sz="2950" dirty="0"/>
              <a:t>and</a:t>
            </a:r>
            <a:r>
              <a:rPr sz="2950" spc="-20" dirty="0"/>
              <a:t> </a:t>
            </a:r>
            <a:r>
              <a:rPr sz="2950" dirty="0"/>
              <a:t>M</a:t>
            </a:r>
            <a:r>
              <a:rPr sz="2950" spc="-25" dirty="0"/>
              <a:t> </a:t>
            </a:r>
            <a:r>
              <a:rPr sz="2950" spc="-10" dirty="0"/>
              <a:t>features(inputs),</a:t>
            </a:r>
            <a:r>
              <a:rPr sz="2950" spc="-25" dirty="0"/>
              <a:t> </a:t>
            </a:r>
            <a:r>
              <a:rPr sz="2950" dirty="0"/>
              <a:t>the</a:t>
            </a:r>
            <a:r>
              <a:rPr sz="2950" spc="-20" dirty="0"/>
              <a:t> </a:t>
            </a:r>
            <a:r>
              <a:rPr sz="2950" dirty="0"/>
              <a:t>set</a:t>
            </a:r>
            <a:r>
              <a:rPr sz="2950" spc="-25" dirty="0"/>
              <a:t> </a:t>
            </a:r>
            <a:r>
              <a:rPr sz="2950" dirty="0"/>
              <a:t>of</a:t>
            </a:r>
            <a:r>
              <a:rPr sz="2950" spc="-20" dirty="0"/>
              <a:t> </a:t>
            </a:r>
            <a:r>
              <a:rPr sz="2950" spc="-10" dirty="0"/>
              <a:t>linear </a:t>
            </a:r>
            <a:r>
              <a:rPr sz="2950" dirty="0"/>
              <a:t>discriminant</a:t>
            </a:r>
            <a:r>
              <a:rPr sz="2950" spc="-65" dirty="0"/>
              <a:t> </a:t>
            </a:r>
            <a:r>
              <a:rPr sz="2950" dirty="0"/>
              <a:t>function</a:t>
            </a:r>
            <a:r>
              <a:rPr sz="2950" spc="-55" dirty="0"/>
              <a:t> </a:t>
            </a:r>
            <a:r>
              <a:rPr sz="2950" spc="-25" dirty="0"/>
              <a:t>is</a:t>
            </a:r>
            <a:endParaRPr sz="2950"/>
          </a:p>
        </p:txBody>
      </p:sp>
      <p:sp>
        <p:nvSpPr>
          <p:cNvPr id="3" name="object 3"/>
          <p:cNvSpPr txBox="1"/>
          <p:nvPr/>
        </p:nvSpPr>
        <p:spPr>
          <a:xfrm>
            <a:off x="1557064" y="2070355"/>
            <a:ext cx="87376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606425" algn="l"/>
              </a:tabLst>
            </a:pPr>
            <a:r>
              <a:rPr sz="1950" b="1" spc="-50" dirty="0">
                <a:latin typeface="Carlito"/>
                <a:cs typeface="Carlito"/>
              </a:rPr>
              <a:t>1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10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0178" y="1804079"/>
            <a:ext cx="3916679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182370" algn="l"/>
                <a:tab pos="1988185" algn="l"/>
                <a:tab pos="3730625" algn="l"/>
              </a:tabLst>
            </a:pPr>
            <a:r>
              <a:rPr sz="2950" b="1" dirty="0">
                <a:latin typeface="Carlito"/>
                <a:cs typeface="Carlito"/>
              </a:rPr>
              <a:t>D</a:t>
            </a:r>
            <a:r>
              <a:rPr sz="2950" b="1" spc="330" dirty="0">
                <a:latin typeface="Carlito"/>
                <a:cs typeface="Carlito"/>
              </a:rPr>
              <a:t> </a:t>
            </a:r>
            <a:r>
              <a:rPr sz="2950" b="1" spc="-25" dirty="0">
                <a:latin typeface="Carlito"/>
                <a:cs typeface="Carlito"/>
              </a:rPr>
              <a:t>=w</a:t>
            </a:r>
            <a:r>
              <a:rPr sz="2950" b="1" dirty="0">
                <a:latin typeface="Carlito"/>
                <a:cs typeface="Carlito"/>
              </a:rPr>
              <a:t>	+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spc="-50" dirty="0">
                <a:latin typeface="Carlito"/>
                <a:cs typeface="Carlito"/>
              </a:rPr>
              <a:t>w</a:t>
            </a:r>
            <a:r>
              <a:rPr sz="2950" b="1" dirty="0">
                <a:latin typeface="Carlito"/>
                <a:cs typeface="Carlito"/>
              </a:rPr>
              <a:t>	</a:t>
            </a:r>
            <a:r>
              <a:rPr sz="2950" b="1" spc="-10" dirty="0">
                <a:latin typeface="Carlito"/>
                <a:cs typeface="Carlito"/>
              </a:rPr>
              <a:t>x11+</a:t>
            </a:r>
            <a:r>
              <a:rPr sz="2950" b="1" spc="-10" dirty="0">
                <a:latin typeface="Arial"/>
                <a:cs typeface="Arial"/>
              </a:rPr>
              <a:t>…</a:t>
            </a:r>
            <a:r>
              <a:rPr sz="2950" b="1" spc="-10" dirty="0">
                <a:latin typeface="Carlito"/>
                <a:cs typeface="Carlito"/>
              </a:rPr>
              <a:t>w</a:t>
            </a:r>
            <a:r>
              <a:rPr sz="2950" b="1" dirty="0">
                <a:latin typeface="Carlito"/>
                <a:cs typeface="Carlito"/>
              </a:rPr>
              <a:t>	</a:t>
            </a:r>
            <a:r>
              <a:rPr sz="2950" b="1" spc="-50" dirty="0">
                <a:latin typeface="Carlito"/>
                <a:cs typeface="Carlito"/>
              </a:rPr>
              <a:t>x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2170" y="2070355"/>
            <a:ext cx="254063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1663064" algn="l"/>
                <a:tab pos="2181225" algn="l"/>
              </a:tabLst>
            </a:pPr>
            <a:r>
              <a:rPr sz="1950" b="1" spc="-25" dirty="0">
                <a:latin typeface="Carlito"/>
                <a:cs typeface="Carlito"/>
              </a:rPr>
              <a:t>11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1M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1M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065" y="2512515"/>
            <a:ext cx="15303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950" b="1" spc="-50" dirty="0">
                <a:latin typeface="Carlito"/>
                <a:cs typeface="Carlito"/>
              </a:rPr>
              <a:t>2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0178" y="2246238"/>
            <a:ext cx="85661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950" b="1" dirty="0">
                <a:latin typeface="Carlito"/>
                <a:cs typeface="Carlito"/>
              </a:rPr>
              <a:t>D</a:t>
            </a:r>
            <a:r>
              <a:rPr sz="2950" b="1" spc="330" dirty="0">
                <a:latin typeface="Carlito"/>
                <a:cs typeface="Carlito"/>
              </a:rPr>
              <a:t> </a:t>
            </a:r>
            <a:r>
              <a:rPr sz="2950" b="1" spc="-25" dirty="0">
                <a:latin typeface="Carlito"/>
                <a:cs typeface="Carlito"/>
              </a:rPr>
              <a:t>=w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1184" y="2512515"/>
            <a:ext cx="27940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950" b="1" spc="-25" dirty="0">
                <a:latin typeface="Carlito"/>
                <a:cs typeface="Carlito"/>
              </a:rPr>
              <a:t>20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2169" y="2512515"/>
            <a:ext cx="27940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950" b="1" spc="-25" dirty="0">
                <a:latin typeface="Carlito"/>
                <a:cs typeface="Carlito"/>
              </a:rPr>
              <a:t>21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0041" y="2246238"/>
            <a:ext cx="222821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818515" algn="l"/>
              </a:tabLst>
            </a:pPr>
            <a:r>
              <a:rPr sz="2950" b="1" dirty="0">
                <a:latin typeface="Carlito"/>
                <a:cs typeface="Carlito"/>
              </a:rPr>
              <a:t>+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spc="-50" dirty="0">
                <a:latin typeface="Carlito"/>
                <a:cs typeface="Carlito"/>
              </a:rPr>
              <a:t>w</a:t>
            </a:r>
            <a:r>
              <a:rPr sz="2950" b="1" dirty="0">
                <a:latin typeface="Carlito"/>
                <a:cs typeface="Carlito"/>
              </a:rPr>
              <a:t>	</a:t>
            </a:r>
            <a:r>
              <a:rPr sz="2950" b="1" spc="-10" dirty="0">
                <a:latin typeface="Carlito"/>
                <a:cs typeface="Carlito"/>
              </a:rPr>
              <a:t>x21+</a:t>
            </a:r>
            <a:r>
              <a:rPr sz="2950" b="1" spc="-10" dirty="0">
                <a:latin typeface="Arial"/>
                <a:cs typeface="Arial"/>
              </a:rPr>
              <a:t>…</a:t>
            </a:r>
            <a:r>
              <a:rPr sz="2950" b="1" spc="-10" dirty="0">
                <a:latin typeface="Carlito"/>
                <a:cs typeface="Carlito"/>
              </a:rPr>
              <a:t>w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38501" y="2246238"/>
            <a:ext cx="19812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950" b="1" spc="-50" dirty="0">
                <a:latin typeface="Carlito"/>
                <a:cs typeface="Carlito"/>
              </a:rPr>
              <a:t>x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2621" y="2512515"/>
            <a:ext cx="890269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530860" algn="l"/>
              </a:tabLst>
            </a:pPr>
            <a:r>
              <a:rPr sz="1950" b="1" spc="-25" dirty="0">
                <a:latin typeface="Carlito"/>
                <a:cs typeface="Carlito"/>
              </a:rPr>
              <a:t>2M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2M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0178" y="2688407"/>
            <a:ext cx="85661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950" b="1" dirty="0">
                <a:latin typeface="Carlito"/>
                <a:cs typeface="Carlito"/>
              </a:rPr>
              <a:t>D</a:t>
            </a:r>
            <a:r>
              <a:rPr sz="2950" b="1" spc="330" dirty="0">
                <a:latin typeface="Carlito"/>
                <a:cs typeface="Carlito"/>
              </a:rPr>
              <a:t> </a:t>
            </a:r>
            <a:r>
              <a:rPr sz="2950" b="1" spc="-25" dirty="0">
                <a:latin typeface="Carlito"/>
                <a:cs typeface="Carlito"/>
              </a:rPr>
              <a:t>=w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0040" y="2688407"/>
            <a:ext cx="274701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818515" algn="l"/>
                <a:tab pos="2560955" algn="l"/>
              </a:tabLst>
            </a:pPr>
            <a:r>
              <a:rPr sz="2950" b="1" dirty="0">
                <a:latin typeface="Carlito"/>
                <a:cs typeface="Carlito"/>
              </a:rPr>
              <a:t>+</a:t>
            </a:r>
            <a:r>
              <a:rPr sz="2950" b="1" spc="-15" dirty="0">
                <a:latin typeface="Carlito"/>
                <a:cs typeface="Carlito"/>
              </a:rPr>
              <a:t> </a:t>
            </a:r>
            <a:r>
              <a:rPr sz="2950" b="1" spc="-50" dirty="0">
                <a:latin typeface="Carlito"/>
                <a:cs typeface="Carlito"/>
              </a:rPr>
              <a:t>w</a:t>
            </a:r>
            <a:r>
              <a:rPr sz="2950" b="1" dirty="0">
                <a:latin typeface="Carlito"/>
                <a:cs typeface="Carlito"/>
              </a:rPr>
              <a:t>	</a:t>
            </a:r>
            <a:r>
              <a:rPr sz="2950" b="1" spc="-10" dirty="0">
                <a:latin typeface="Carlito"/>
                <a:cs typeface="Carlito"/>
              </a:rPr>
              <a:t>x31+</a:t>
            </a:r>
            <a:r>
              <a:rPr sz="2950" b="1" spc="-10" dirty="0">
                <a:latin typeface="Arial"/>
                <a:cs typeface="Arial"/>
              </a:rPr>
              <a:t>…</a:t>
            </a:r>
            <a:r>
              <a:rPr sz="2950" b="1" spc="-10" dirty="0">
                <a:latin typeface="Carlito"/>
                <a:cs typeface="Carlito"/>
              </a:rPr>
              <a:t>w</a:t>
            </a:r>
            <a:r>
              <a:rPr sz="2950" b="1" dirty="0">
                <a:latin typeface="Carlito"/>
                <a:cs typeface="Carlito"/>
              </a:rPr>
              <a:t>	</a:t>
            </a:r>
            <a:r>
              <a:rPr sz="2950" b="1" spc="-50" dirty="0">
                <a:latin typeface="Carlito"/>
                <a:cs typeface="Carlito"/>
              </a:rPr>
              <a:t>x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7064" y="2954683"/>
            <a:ext cx="389890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606425" algn="l"/>
                <a:tab pos="1497330" algn="l"/>
                <a:tab pos="3147695" algn="l"/>
                <a:tab pos="3666490" algn="l"/>
              </a:tabLst>
            </a:pPr>
            <a:r>
              <a:rPr sz="1950" b="1" spc="-50" dirty="0">
                <a:latin typeface="Carlito"/>
                <a:cs typeface="Carlito"/>
              </a:rPr>
              <a:t>3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30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31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25" dirty="0">
                <a:latin typeface="Carlito"/>
                <a:cs typeface="Carlito"/>
              </a:rPr>
              <a:t>3M</a:t>
            </a:r>
            <a:r>
              <a:rPr sz="1950" b="1" dirty="0">
                <a:latin typeface="Carlito"/>
                <a:cs typeface="Carlito"/>
              </a:rPr>
              <a:t>	</a:t>
            </a:r>
            <a:r>
              <a:rPr sz="1950" b="1" spc="-50" dirty="0">
                <a:latin typeface="Carlito"/>
                <a:cs typeface="Carlito"/>
              </a:rPr>
              <a:t>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777" y="3572725"/>
            <a:ext cx="4530090" cy="9188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3510"/>
              </a:lnSpc>
              <a:spcBef>
                <a:spcPts val="110"/>
              </a:spcBef>
            </a:pPr>
            <a:r>
              <a:rPr sz="2950" b="1" spc="-25" dirty="0">
                <a:latin typeface="Arial"/>
                <a:cs typeface="Arial"/>
              </a:rPr>
              <a:t>……</a:t>
            </a:r>
            <a:endParaRPr sz="2950">
              <a:latin typeface="Arial"/>
              <a:cs typeface="Arial"/>
            </a:endParaRPr>
          </a:p>
          <a:p>
            <a:pPr marL="38100">
              <a:lnSpc>
                <a:spcPts val="3510"/>
              </a:lnSpc>
            </a:pPr>
            <a:r>
              <a:rPr sz="2950" b="1" dirty="0">
                <a:latin typeface="Carlito"/>
                <a:cs typeface="Carlito"/>
              </a:rPr>
              <a:t>D</a:t>
            </a:r>
            <a:r>
              <a:rPr sz="2925" b="1" baseline="-31339" dirty="0">
                <a:latin typeface="Carlito"/>
                <a:cs typeface="Carlito"/>
              </a:rPr>
              <a:t>n</a:t>
            </a:r>
            <a:r>
              <a:rPr sz="2950" b="1" dirty="0">
                <a:latin typeface="Carlito"/>
                <a:cs typeface="Carlito"/>
              </a:rPr>
              <a:t>=w</a:t>
            </a:r>
            <a:r>
              <a:rPr sz="2925" b="1" baseline="-31339" dirty="0">
                <a:latin typeface="Carlito"/>
                <a:cs typeface="Carlito"/>
              </a:rPr>
              <a:t>N0</a:t>
            </a:r>
            <a:r>
              <a:rPr sz="2925" b="1" spc="315" baseline="-31339" dirty="0">
                <a:latin typeface="Carlito"/>
                <a:cs typeface="Carlito"/>
              </a:rPr>
              <a:t> </a:t>
            </a:r>
            <a:r>
              <a:rPr sz="2950" b="1" dirty="0">
                <a:latin typeface="Carlito"/>
                <a:cs typeface="Carlito"/>
              </a:rPr>
              <a:t>+</a:t>
            </a:r>
            <a:r>
              <a:rPr sz="2950" b="1" spc="-10" dirty="0">
                <a:latin typeface="Carlito"/>
                <a:cs typeface="Carlito"/>
              </a:rPr>
              <a:t> w</a:t>
            </a:r>
            <a:r>
              <a:rPr sz="2925" b="1" spc="-15" baseline="-31339" dirty="0">
                <a:latin typeface="Carlito"/>
                <a:cs typeface="Carlito"/>
              </a:rPr>
              <a:t>N1</a:t>
            </a:r>
            <a:r>
              <a:rPr sz="2950" b="1" spc="-10" dirty="0">
                <a:latin typeface="Carlito"/>
                <a:cs typeface="Carlito"/>
              </a:rPr>
              <a:t>xN1+</a:t>
            </a:r>
            <a:r>
              <a:rPr sz="2950" b="1" spc="-10" dirty="0">
                <a:latin typeface="Arial"/>
                <a:cs typeface="Arial"/>
              </a:rPr>
              <a:t>…</a:t>
            </a:r>
            <a:r>
              <a:rPr sz="2950" b="1" spc="-10" dirty="0">
                <a:latin typeface="Carlito"/>
                <a:cs typeface="Carlito"/>
              </a:rPr>
              <a:t>w</a:t>
            </a:r>
            <a:r>
              <a:rPr sz="2925" b="1" spc="-15" baseline="-31339" dirty="0">
                <a:latin typeface="Carlito"/>
                <a:cs typeface="Carlito"/>
              </a:rPr>
              <a:t>NM</a:t>
            </a:r>
            <a:r>
              <a:rPr sz="2950" b="1" spc="-10" dirty="0">
                <a:latin typeface="Carlito"/>
                <a:cs typeface="Carlito"/>
              </a:rPr>
              <a:t>x</a:t>
            </a:r>
            <a:r>
              <a:rPr sz="2925" b="1" spc="-15" baseline="-31339" dirty="0">
                <a:latin typeface="Carlito"/>
                <a:cs typeface="Carlito"/>
              </a:rPr>
              <a:t>NM</a:t>
            </a:r>
            <a:endParaRPr sz="2925" baseline="-31339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864" y="1034644"/>
            <a:ext cx="11238865" cy="196977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0800" marR="722630" indent="399415">
              <a:lnSpc>
                <a:spcPct val="80400"/>
              </a:lnSpc>
              <a:spcBef>
                <a:spcPts val="450"/>
              </a:spcBef>
              <a:buSzPct val="114285"/>
              <a:buAutoNum type="arabicPeriod"/>
              <a:tabLst>
                <a:tab pos="450215" algn="l"/>
              </a:tabLst>
            </a:pPr>
            <a:r>
              <a:rPr sz="2800" dirty="0">
                <a:latin typeface="Carlito"/>
                <a:cs typeface="Carlito"/>
              </a:rPr>
              <a:t>Initialize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weights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</a:t>
            </a:r>
            <a:r>
              <a:rPr sz="2775" baseline="-31531" dirty="0">
                <a:latin typeface="Carlito"/>
                <a:cs typeface="Carlito"/>
              </a:rPr>
              <a:t>0</a:t>
            </a:r>
            <a:r>
              <a:rPr sz="2800" dirty="0">
                <a:latin typeface="Carlito"/>
                <a:cs typeface="Carlito"/>
              </a:rPr>
              <a:t>,w</a:t>
            </a:r>
            <a:r>
              <a:rPr sz="2775" baseline="-31531" dirty="0">
                <a:latin typeface="Carlito"/>
                <a:cs typeface="Carlito"/>
              </a:rPr>
              <a:t>1</a:t>
            </a:r>
            <a:r>
              <a:rPr sz="2800" dirty="0">
                <a:latin typeface="Carlito"/>
                <a:cs typeface="Carlito"/>
              </a:rPr>
              <a:t>,</a:t>
            </a:r>
            <a:r>
              <a:rPr sz="2800" dirty="0">
                <a:latin typeface="Arial"/>
                <a:cs typeface="Arial"/>
              </a:rPr>
              <a:t>…</a:t>
            </a:r>
            <a:r>
              <a:rPr sz="2800" dirty="0">
                <a:latin typeface="Carlito"/>
                <a:cs typeface="Carlito"/>
              </a:rPr>
              <a:t>w</a:t>
            </a:r>
            <a:r>
              <a:rPr sz="2775" baseline="-31531" dirty="0">
                <a:latin typeface="Carlito"/>
                <a:cs typeface="Carlito"/>
              </a:rPr>
              <a:t>M</a:t>
            </a:r>
            <a:r>
              <a:rPr sz="2775" spc="225" baseline="-31531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zero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small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random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some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initial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guesses.</a:t>
            </a:r>
            <a:endParaRPr sz="2800">
              <a:latin typeface="Carlito"/>
              <a:cs typeface="Carlito"/>
            </a:endParaRPr>
          </a:p>
          <a:p>
            <a:pPr marL="400050" indent="-349250">
              <a:lnSpc>
                <a:spcPts val="3190"/>
              </a:lnSpc>
              <a:buAutoNum type="arabicPeriod"/>
              <a:tabLst>
                <a:tab pos="400050" algn="l"/>
              </a:tabLst>
            </a:pPr>
            <a:r>
              <a:rPr sz="2800" dirty="0">
                <a:latin typeface="Carlito"/>
                <a:cs typeface="Carlito"/>
              </a:rPr>
              <a:t>Choose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next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sample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x</a:t>
            </a:r>
            <a:r>
              <a:rPr sz="1200" b="1" dirty="0">
                <a:latin typeface="Carlito"/>
                <a:cs typeface="Carlito"/>
              </a:rPr>
              <a:t>i</a:t>
            </a:r>
            <a:r>
              <a:rPr sz="2800" dirty="0">
                <a:latin typeface="Carlito"/>
                <a:cs typeface="Carlito"/>
              </a:rPr>
              <a:t>=(x</a:t>
            </a:r>
            <a:r>
              <a:rPr sz="2775" baseline="-31531" dirty="0">
                <a:latin typeface="Carlito"/>
                <a:cs typeface="Carlito"/>
              </a:rPr>
              <a:t>i1</a:t>
            </a:r>
            <a:r>
              <a:rPr sz="2800" dirty="0">
                <a:latin typeface="Carlito"/>
                <a:cs typeface="Carlito"/>
              </a:rPr>
              <a:t>,x</a:t>
            </a:r>
            <a:r>
              <a:rPr sz="2775" baseline="-31531" dirty="0">
                <a:latin typeface="Carlito"/>
                <a:cs typeface="Carlito"/>
              </a:rPr>
              <a:t>i2</a:t>
            </a:r>
            <a:r>
              <a:rPr sz="2800" dirty="0">
                <a:latin typeface="Carlito"/>
                <a:cs typeface="Carlito"/>
              </a:rPr>
              <a:t>..x</a:t>
            </a:r>
            <a:r>
              <a:rPr sz="2775" baseline="-31531" dirty="0">
                <a:latin typeface="Carlito"/>
                <a:cs typeface="Carlito"/>
              </a:rPr>
              <a:t>iM</a:t>
            </a:r>
            <a:r>
              <a:rPr sz="2800" dirty="0">
                <a:latin typeface="Carlito"/>
                <a:cs typeface="Carlito"/>
              </a:rPr>
              <a:t>)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from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set.</a:t>
            </a:r>
            <a:endParaRPr sz="2800">
              <a:latin typeface="Carlito"/>
              <a:cs typeface="Carlito"/>
            </a:endParaRPr>
          </a:p>
          <a:p>
            <a:pPr marL="507365" marR="43180">
              <a:lnSpc>
                <a:spcPct val="80000"/>
              </a:lnSpc>
              <a:spcBef>
                <a:spcPts val="615"/>
              </a:spcBef>
              <a:tabLst>
                <a:tab pos="9651365" algn="l"/>
              </a:tabLst>
            </a:pPr>
            <a:r>
              <a:rPr sz="2800" dirty="0">
                <a:latin typeface="Carlito"/>
                <a:cs typeface="Carlito"/>
              </a:rPr>
              <a:t>Let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‘true’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desired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value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d,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so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d=1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-</a:t>
            </a:r>
            <a:r>
              <a:rPr sz="2800" spc="-50" dirty="0">
                <a:latin typeface="Carlito"/>
                <a:cs typeface="Carlito"/>
              </a:rPr>
              <a:t>1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0" dirty="0">
                <a:latin typeface="Carlito"/>
                <a:cs typeface="Carlito"/>
              </a:rPr>
              <a:t>represents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true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x.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963" y="2964634"/>
            <a:ext cx="4706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73985" algn="l"/>
                <a:tab pos="4538980" algn="l"/>
              </a:tabLst>
            </a:pPr>
            <a:r>
              <a:rPr sz="2800" dirty="0">
                <a:latin typeface="Carlito"/>
                <a:cs typeface="Carlito"/>
              </a:rPr>
              <a:t>3.</a:t>
            </a:r>
            <a:r>
              <a:rPr sz="2800" spc="-1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Compute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D</a:t>
            </a:r>
            <a:r>
              <a:rPr sz="2800" spc="-21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=w</a:t>
            </a:r>
            <a:r>
              <a:rPr sz="2800" dirty="0">
                <a:latin typeface="Carlito"/>
                <a:cs typeface="Carlito"/>
              </a:rPr>
              <a:t>	+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</a:t>
            </a:r>
            <a:r>
              <a:rPr sz="2800" spc="30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x</a:t>
            </a:r>
            <a:r>
              <a:rPr sz="1400" b="1" spc="-10" dirty="0">
                <a:latin typeface="Carlito"/>
                <a:cs typeface="Carlito"/>
              </a:rPr>
              <a:t>1</a:t>
            </a:r>
            <a:r>
              <a:rPr sz="2800" spc="-10" dirty="0">
                <a:latin typeface="Carlito"/>
                <a:cs typeface="Carlito"/>
              </a:rPr>
              <a:t>+</a:t>
            </a:r>
            <a:r>
              <a:rPr sz="2800" spc="-10" dirty="0">
                <a:latin typeface="Arial"/>
                <a:cs typeface="Arial"/>
              </a:rPr>
              <a:t>…</a:t>
            </a:r>
            <a:r>
              <a:rPr sz="2800" spc="-10" dirty="0">
                <a:latin typeface="Carlito"/>
                <a:cs typeface="Carlito"/>
              </a:rPr>
              <a:t>w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50" dirty="0">
                <a:latin typeface="Carlito"/>
                <a:cs typeface="Carlito"/>
              </a:rPr>
              <a:t>x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0124" y="3216517"/>
            <a:ext cx="244792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724535" algn="l"/>
                <a:tab pos="1875155" algn="l"/>
                <a:tab pos="2232025" algn="l"/>
              </a:tabLst>
            </a:pPr>
            <a:r>
              <a:rPr sz="1850" spc="-50" dirty="0">
                <a:latin typeface="Carlito"/>
                <a:cs typeface="Carlito"/>
              </a:rPr>
              <a:t>0</a:t>
            </a:r>
            <a:r>
              <a:rPr sz="1850" dirty="0">
                <a:latin typeface="Carlito"/>
                <a:cs typeface="Carlito"/>
              </a:rPr>
              <a:t>	</a:t>
            </a:r>
            <a:r>
              <a:rPr sz="1850" spc="-50" dirty="0">
                <a:latin typeface="Carlito"/>
                <a:cs typeface="Carlito"/>
              </a:rPr>
              <a:t>1</a:t>
            </a:r>
            <a:r>
              <a:rPr sz="1850" dirty="0">
                <a:latin typeface="Carlito"/>
                <a:cs typeface="Carlito"/>
              </a:rPr>
              <a:t>	</a:t>
            </a:r>
            <a:r>
              <a:rPr sz="1850" spc="-50" dirty="0">
                <a:latin typeface="Carlito"/>
                <a:cs typeface="Carlito"/>
              </a:rPr>
              <a:t>M</a:t>
            </a:r>
            <a:r>
              <a:rPr sz="1850" dirty="0">
                <a:latin typeface="Carlito"/>
                <a:cs typeface="Carlito"/>
              </a:rPr>
              <a:t>	</a:t>
            </a:r>
            <a:r>
              <a:rPr sz="1850" spc="-50" dirty="0">
                <a:latin typeface="Carlito"/>
                <a:cs typeface="Carlito"/>
              </a:rPr>
              <a:t>M</a:t>
            </a:r>
            <a:endParaRPr sz="18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564" y="3377134"/>
            <a:ext cx="1070673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705" indent="-273050">
              <a:lnSpc>
                <a:spcPts val="3304"/>
              </a:lnSpc>
              <a:spcBef>
                <a:spcPts val="100"/>
              </a:spcBef>
              <a:buSzPct val="96428"/>
              <a:buAutoNum type="arabicPeriod" startAt="4"/>
              <a:tabLst>
                <a:tab pos="306705" algn="l"/>
              </a:tabLst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equal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d,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replace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</a:t>
            </a:r>
            <a:r>
              <a:rPr sz="2775" baseline="-31531" dirty="0">
                <a:latin typeface="Carlito"/>
                <a:cs typeface="Carlito"/>
              </a:rPr>
              <a:t>i</a:t>
            </a:r>
            <a:r>
              <a:rPr sz="2775" spc="262" baseline="-31531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(w</a:t>
            </a:r>
            <a:r>
              <a:rPr sz="2775" baseline="-31531" dirty="0">
                <a:latin typeface="Carlito"/>
                <a:cs typeface="Carlito"/>
              </a:rPr>
              <a:t>i</a:t>
            </a:r>
            <a:r>
              <a:rPr sz="2800" dirty="0">
                <a:latin typeface="Carlito"/>
                <a:cs typeface="Carlito"/>
              </a:rPr>
              <a:t>+cdx</a:t>
            </a:r>
            <a:r>
              <a:rPr sz="2775" baseline="-31531" dirty="0">
                <a:latin typeface="Carlito"/>
                <a:cs typeface="Carlito"/>
              </a:rPr>
              <a:t>i</a:t>
            </a:r>
            <a:r>
              <a:rPr sz="2800" dirty="0">
                <a:latin typeface="Carlito"/>
                <a:cs typeface="Carlito"/>
              </a:rPr>
              <a:t>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(small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change).</a:t>
            </a:r>
            <a:endParaRPr sz="2800">
              <a:latin typeface="Carlito"/>
              <a:cs typeface="Carlito"/>
            </a:endParaRPr>
          </a:p>
          <a:p>
            <a:pPr marL="38100" marR="605155" indent="349250">
              <a:lnSpc>
                <a:spcPct val="80000"/>
              </a:lnSpc>
              <a:spcBef>
                <a:spcPts val="615"/>
              </a:spcBef>
              <a:buSzPct val="96428"/>
              <a:buAutoNum type="arabicPeriod" startAt="4"/>
              <a:tabLst>
                <a:tab pos="387350" algn="l"/>
              </a:tabLst>
            </a:pPr>
            <a:r>
              <a:rPr sz="2800" dirty="0">
                <a:latin typeface="Carlito"/>
                <a:cs typeface="Carlito"/>
              </a:rPr>
              <a:t>Repeat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steps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2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4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samples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set.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When </a:t>
            </a:r>
            <a:r>
              <a:rPr sz="2800" dirty="0">
                <a:latin typeface="Carlito"/>
                <a:cs typeface="Carlito"/>
              </a:rPr>
              <a:t>finished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run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through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entire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training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again.</a:t>
            </a:r>
            <a:endParaRPr sz="2800">
              <a:latin typeface="Carlito"/>
              <a:cs typeface="Carlito"/>
            </a:endParaRPr>
          </a:p>
          <a:p>
            <a:pPr marL="38100" marR="30480" indent="-4445">
              <a:lnSpc>
                <a:spcPct val="80000"/>
              </a:lnSpc>
              <a:spcBef>
                <a:spcPts val="560"/>
              </a:spcBef>
              <a:buSzPct val="96428"/>
              <a:buAutoNum type="arabicPeriod" startAt="4"/>
              <a:tabLst>
                <a:tab pos="306705" algn="l"/>
              </a:tabLst>
            </a:pPr>
            <a:r>
              <a:rPr sz="2800" dirty="0">
                <a:latin typeface="Carlito"/>
                <a:cs typeface="Carlito"/>
              </a:rPr>
              <a:t>	Stop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report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perfect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when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all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samples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classified properly.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5257" y="255363"/>
            <a:ext cx="5667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Adaptive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decision</a:t>
            </a:r>
            <a:r>
              <a:rPr sz="28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boundary</a:t>
            </a:r>
            <a:r>
              <a:rPr sz="28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algorithm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859" y="332530"/>
            <a:ext cx="10756265" cy="48209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524635">
              <a:spcBef>
                <a:spcPts val="740"/>
              </a:spcBef>
            </a:pP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Minimum</a:t>
            </a:r>
            <a:r>
              <a:rPr sz="3200" b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Squared</a:t>
            </a:r>
            <a:r>
              <a:rPr sz="3200" b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Error</a:t>
            </a:r>
            <a:r>
              <a:rPr sz="32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Discriminant</a:t>
            </a:r>
            <a:r>
              <a:rPr sz="3200" b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rlito"/>
                <a:cs typeface="Carlito"/>
              </a:rPr>
              <a:t>Functions</a:t>
            </a:r>
            <a:endParaRPr sz="3200">
              <a:latin typeface="Carlito"/>
              <a:cs typeface="Carlito"/>
            </a:endParaRPr>
          </a:p>
          <a:p>
            <a:pPr marL="294640" marR="358775" indent="-281940"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Although</a:t>
            </a:r>
            <a:r>
              <a:rPr sz="3200" spc="-1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2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adaptive</a:t>
            </a:r>
            <a:r>
              <a:rPr sz="3200" spc="-12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12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boundary</a:t>
            </a:r>
            <a:r>
              <a:rPr sz="3200" spc="-13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12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adaptive discriminate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function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techniques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have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considerable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appeal,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it </a:t>
            </a:r>
            <a:r>
              <a:rPr sz="3200" spc="-10" dirty="0">
                <a:latin typeface="Carlito"/>
                <a:cs typeface="Carlito"/>
              </a:rPr>
              <a:t>requires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lot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iterations.</a:t>
            </a:r>
            <a:endParaRPr sz="3200">
              <a:latin typeface="Carlito"/>
              <a:cs typeface="Carlito"/>
            </a:endParaRPr>
          </a:p>
          <a:p>
            <a:pPr marL="294640" marR="850265" indent="-281940"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spc="-10" dirty="0">
                <a:latin typeface="Carlito"/>
                <a:cs typeface="Carlito"/>
              </a:rPr>
              <a:t>Alternate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solution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“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Minimum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Squared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Error </a:t>
            </a:r>
            <a:r>
              <a:rPr sz="3200" dirty="0">
                <a:latin typeface="Carlito"/>
                <a:cs typeface="Carlito"/>
              </a:rPr>
              <a:t>(MSE)”</a:t>
            </a:r>
            <a:r>
              <a:rPr sz="3200" spc="-13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classification</a:t>
            </a:r>
            <a:r>
              <a:rPr sz="3200" spc="-13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procedure.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MSE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does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not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require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iteration.</a:t>
            </a:r>
            <a:endParaRPr sz="3200">
              <a:latin typeface="Carlito"/>
              <a:cs typeface="Carlito"/>
            </a:endParaRPr>
          </a:p>
          <a:p>
            <a:pPr marL="294640" marR="5080" indent="-281940"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MSE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single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discriminant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function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regardless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number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10" dirty="0">
                <a:latin typeface="Carlito"/>
                <a:cs typeface="Carlito"/>
              </a:rPr>
              <a:t> classes.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915" y="188640"/>
            <a:ext cx="12169335" cy="62372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895" y="197782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6593" y="201847"/>
            <a:ext cx="110045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simplest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commonly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loss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functions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machine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learning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is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mean</a:t>
            </a:r>
            <a:r>
              <a:rPr sz="2400" i="1" spc="-85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squared</a:t>
            </a:r>
            <a:r>
              <a:rPr sz="2400" i="1" spc="-9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error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defined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by</a:t>
            </a:r>
            <a:endParaRPr sz="2400">
              <a:latin typeface="Carlito"/>
              <a:cs typeface="Carlito"/>
            </a:endParaRPr>
          </a:p>
          <a:p>
            <a:pPr marL="309880" marR="371475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MSE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calculated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taking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average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square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difference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original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predicted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data.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6594" y="2640242"/>
            <a:ext cx="10643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never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negative,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since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always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squaring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errors.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is </a:t>
            </a:r>
            <a:r>
              <a:rPr sz="2400" dirty="0">
                <a:latin typeface="Carlito"/>
                <a:cs typeface="Carlito"/>
              </a:rPr>
              <a:t>formally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defined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following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equation: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593" y="4286159"/>
            <a:ext cx="11040110" cy="228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46355" indent="-297815"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Where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samples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testing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against.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sigma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symbol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denotes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difference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actual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predicted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taken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every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ranging </a:t>
            </a:r>
            <a:r>
              <a:rPr sz="2400" dirty="0">
                <a:latin typeface="Carlito"/>
                <a:cs typeface="Carlito"/>
              </a:rPr>
              <a:t>from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1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to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n</a:t>
            </a:r>
            <a:r>
              <a:rPr sz="2400" spc="-25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mean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squared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error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conveys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completely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natural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idea.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Intuitively,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distance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ground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truth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prediction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should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indicate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how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well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model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fits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data.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closer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they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are,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better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fit.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4412" y="3233571"/>
            <a:ext cx="3190900" cy="997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6636" y="1628797"/>
            <a:ext cx="3848092" cy="1104897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319032"/>
            <a:ext cx="56882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Perceptron</a:t>
            </a:r>
            <a:r>
              <a:rPr sz="32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Learning</a:t>
            </a:r>
            <a:r>
              <a:rPr sz="32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Algorithm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903" y="924394"/>
            <a:ext cx="10909300" cy="536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52095">
              <a:spcBef>
                <a:spcPts val="100"/>
              </a:spcBef>
              <a:buSzPct val="96153"/>
              <a:buAutoNum type="arabicPeriod"/>
              <a:tabLst>
                <a:tab pos="255904" algn="l"/>
              </a:tabLst>
            </a:pPr>
            <a:r>
              <a:rPr sz="2600" spc="-10" dirty="0">
                <a:latin typeface="Carlito"/>
                <a:cs typeface="Carlito"/>
              </a:rPr>
              <a:t>Generate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training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pair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pattern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x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you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wish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your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network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learn</a:t>
            </a:r>
            <a:endParaRPr sz="2600" dirty="0">
              <a:latin typeface="Carlito"/>
              <a:cs typeface="Carlito"/>
            </a:endParaRPr>
          </a:p>
          <a:p>
            <a:pPr>
              <a:spcBef>
                <a:spcPts val="360"/>
              </a:spcBef>
              <a:buFont typeface="Carlito"/>
              <a:buAutoNum type="arabicPeriod"/>
            </a:pPr>
            <a:endParaRPr sz="2600" dirty="0">
              <a:latin typeface="Carlito"/>
              <a:cs typeface="Carlito"/>
            </a:endParaRPr>
          </a:p>
          <a:p>
            <a:pPr marL="336550" indent="-323850">
              <a:buSzPct val="96153"/>
              <a:buAutoNum type="arabicPeriod"/>
              <a:tabLst>
                <a:tab pos="336550" algn="l"/>
              </a:tabLst>
            </a:pPr>
            <a:r>
              <a:rPr sz="2600" dirty="0">
                <a:latin typeface="Carlito"/>
                <a:cs typeface="Carlito"/>
              </a:rPr>
              <a:t>Setup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your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network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with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input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units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fully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connected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output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units.</a:t>
            </a:r>
            <a:endParaRPr sz="2600" dirty="0">
              <a:latin typeface="Carlito"/>
              <a:cs typeface="Carlito"/>
            </a:endParaRPr>
          </a:p>
          <a:p>
            <a:pPr>
              <a:spcBef>
                <a:spcPts val="360"/>
              </a:spcBef>
              <a:buFont typeface="Carlito"/>
              <a:buAutoNum type="arabicPeriod"/>
            </a:pPr>
            <a:endParaRPr sz="2600" dirty="0">
              <a:latin typeface="Carlito"/>
              <a:cs typeface="Carlito"/>
            </a:endParaRPr>
          </a:p>
          <a:p>
            <a:pPr marL="336550" indent="-323850">
              <a:spcBef>
                <a:spcPts val="5"/>
              </a:spcBef>
              <a:buSzPct val="96153"/>
              <a:buAutoNum type="arabicPeriod"/>
              <a:tabLst>
                <a:tab pos="336550" algn="l"/>
              </a:tabLst>
            </a:pPr>
            <a:r>
              <a:rPr sz="2600" spc="-10" dirty="0">
                <a:latin typeface="Carlito"/>
                <a:cs typeface="Carlito"/>
              </a:rPr>
              <a:t>Initialize</a:t>
            </a:r>
            <a:r>
              <a:rPr sz="2600" spc="-11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weights,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10" dirty="0">
                <a:latin typeface="Carlito"/>
                <a:cs typeface="Carlito"/>
              </a:rPr>
              <a:t>w,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at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random</a:t>
            </a:r>
            <a:endParaRPr sz="2600" dirty="0">
              <a:latin typeface="Carlito"/>
              <a:cs typeface="Carlito"/>
            </a:endParaRPr>
          </a:p>
          <a:p>
            <a:pPr>
              <a:spcBef>
                <a:spcPts val="360"/>
              </a:spcBef>
              <a:buFont typeface="Carlito"/>
              <a:buAutoNum type="arabicPeriod"/>
            </a:pPr>
            <a:endParaRPr sz="2600" dirty="0">
              <a:latin typeface="Carlito"/>
              <a:cs typeface="Carlito"/>
            </a:endParaRPr>
          </a:p>
          <a:p>
            <a:pPr marL="336550" indent="-323850">
              <a:buSzPct val="96153"/>
              <a:buAutoNum type="arabicPeriod"/>
              <a:tabLst>
                <a:tab pos="336550" algn="l"/>
              </a:tabLst>
            </a:pPr>
            <a:r>
              <a:rPr sz="2600" dirty="0">
                <a:latin typeface="Carlito"/>
                <a:cs typeface="Carlito"/>
              </a:rPr>
              <a:t>Select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appropriate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error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function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E(w)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8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learning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rate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50" dirty="0">
                <a:latin typeface="Arial"/>
                <a:cs typeface="Arial"/>
              </a:rPr>
              <a:t>η</a:t>
            </a:r>
            <a:endParaRPr sz="2600" dirty="0">
              <a:latin typeface="Arial"/>
              <a:cs typeface="Arial"/>
            </a:endParaRPr>
          </a:p>
          <a:p>
            <a:pPr>
              <a:spcBef>
                <a:spcPts val="894"/>
              </a:spcBef>
              <a:buFont typeface="Carlito"/>
              <a:buAutoNum type="arabicPeriod"/>
            </a:pPr>
            <a:endParaRPr sz="2600" dirty="0">
              <a:latin typeface="Arial"/>
              <a:cs typeface="Arial"/>
            </a:endParaRPr>
          </a:p>
          <a:p>
            <a:pPr marL="12700" marR="5080" indent="323850">
              <a:lnSpc>
                <a:spcPts val="2810"/>
              </a:lnSpc>
              <a:spcBef>
                <a:spcPts val="5"/>
              </a:spcBef>
              <a:buSzPct val="96153"/>
              <a:buAutoNum type="arabicPeriod"/>
              <a:tabLst>
                <a:tab pos="336550" algn="l"/>
              </a:tabLst>
            </a:pPr>
            <a:r>
              <a:rPr sz="2600" dirty="0">
                <a:latin typeface="Carlito"/>
                <a:cs typeface="Carlito"/>
              </a:rPr>
              <a:t>Apply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weight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change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Arial"/>
                <a:cs typeface="Arial"/>
              </a:rPr>
              <a:t>∆</a:t>
            </a:r>
            <a:r>
              <a:rPr sz="2600" dirty="0">
                <a:latin typeface="Carlito"/>
                <a:cs typeface="Carlito"/>
              </a:rPr>
              <a:t>w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=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-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Arial"/>
                <a:cs typeface="Arial"/>
              </a:rPr>
              <a:t>η</a:t>
            </a:r>
            <a:r>
              <a:rPr sz="2600" spc="-1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∂</a:t>
            </a:r>
            <a:r>
              <a:rPr sz="2600" dirty="0">
                <a:latin typeface="Carlito"/>
                <a:cs typeface="Carlito"/>
              </a:rPr>
              <a:t>E(w)/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Arial"/>
                <a:cs typeface="Arial"/>
              </a:rPr>
              <a:t>∂</a:t>
            </a:r>
            <a:r>
              <a:rPr sz="2600" dirty="0">
                <a:latin typeface="Carlito"/>
                <a:cs typeface="Carlito"/>
              </a:rPr>
              <a:t>w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each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weight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each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training pattern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p.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One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set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updates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all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weights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all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training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patterns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is </a:t>
            </a:r>
            <a:r>
              <a:rPr sz="2600" dirty="0">
                <a:latin typeface="Carlito"/>
                <a:cs typeface="Carlito"/>
              </a:rPr>
              <a:t>called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one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epoch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training.</a:t>
            </a:r>
            <a:endParaRPr sz="2600" dirty="0">
              <a:latin typeface="Carlito"/>
              <a:cs typeface="Carlito"/>
            </a:endParaRPr>
          </a:p>
          <a:p>
            <a:pPr>
              <a:spcBef>
                <a:spcPts val="315"/>
              </a:spcBef>
              <a:buFont typeface="Carlito"/>
              <a:buAutoNum type="arabicPeriod"/>
            </a:pPr>
            <a:endParaRPr sz="2600" dirty="0">
              <a:latin typeface="Carlito"/>
              <a:cs typeface="Carlito"/>
            </a:endParaRPr>
          </a:p>
          <a:p>
            <a:pPr marL="336550" indent="-323850">
              <a:buSzPct val="96153"/>
              <a:buAutoNum type="arabicPeriod"/>
              <a:tabLst>
                <a:tab pos="336550" algn="l"/>
              </a:tabLst>
            </a:pPr>
            <a:r>
              <a:rPr sz="2600" dirty="0">
                <a:latin typeface="Carlito"/>
                <a:cs typeface="Carlito"/>
              </a:rPr>
              <a:t>Repeat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step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5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until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network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error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function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‘small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enough’</a:t>
            </a:r>
            <a:endParaRPr sz="2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940" y="455865"/>
            <a:ext cx="11718925" cy="4193456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Advantage:</a:t>
            </a:r>
            <a:endParaRPr sz="2800">
              <a:latin typeface="Carlito"/>
              <a:cs typeface="Carlito"/>
            </a:endParaRPr>
          </a:p>
          <a:p>
            <a:pPr marL="12700" marR="361950" algn="just"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MSE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great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ensuring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our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trained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model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outlier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predictions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huge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errors,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since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MSE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puts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larger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weight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theses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due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squaring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part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function.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56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Disadvantage:</a:t>
            </a:r>
            <a:endParaRPr sz="2800">
              <a:latin typeface="Carlito"/>
              <a:cs typeface="Carlito"/>
            </a:endParaRPr>
          </a:p>
          <a:p>
            <a:pPr marL="12700" marR="5080"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our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model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makes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single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very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prediction,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squaring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part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function </a:t>
            </a:r>
            <a:r>
              <a:rPr sz="2800" dirty="0">
                <a:latin typeface="Carlito"/>
                <a:cs typeface="Carlito"/>
              </a:rPr>
              <a:t>magnifies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error.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Yet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many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practical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cases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don’t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care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much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about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these </a:t>
            </a:r>
            <a:r>
              <a:rPr sz="2800" dirty="0">
                <a:latin typeface="Carlito"/>
                <a:cs typeface="Carlito"/>
              </a:rPr>
              <a:t>outliers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aiming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more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well-rounded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model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performs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good </a:t>
            </a:r>
            <a:r>
              <a:rPr sz="2800" dirty="0">
                <a:latin typeface="Carlito"/>
                <a:cs typeface="Carlito"/>
              </a:rPr>
              <a:t>enough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majority.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84E4-BD9F-C6AF-4EB1-0B70C57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125070"/>
            <a:ext cx="12210827" cy="607859"/>
          </a:xfrm>
        </p:spPr>
        <p:txBody>
          <a:bodyPr/>
          <a:lstStyle/>
          <a:p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 OF UNIT 2</a:t>
            </a:r>
            <a:endParaRPr lang="en-IN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9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82FC-7B24-43AA-B706-7801B7C4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607859"/>
          </a:xfrm>
        </p:spPr>
        <p:txBody>
          <a:bodyPr/>
          <a:lstStyle/>
          <a:p>
            <a:r>
              <a:rPr lang="en-US" dirty="0"/>
              <a:t>Syllabus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858C-01A9-47E1-83DF-05155B15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40005" lvl="1" algn="just">
              <a:lnSpc>
                <a:spcPct val="107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Theorem, Multiple Features, Conditionally Independent Features, Decision Boundaries. </a:t>
            </a:r>
          </a:p>
          <a:p>
            <a:pPr marR="40005" lvl="1" algn="just">
              <a:lnSpc>
                <a:spcPct val="107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gain, Entropy, Gini-index, building Decision Tree with example problems. </a:t>
            </a:r>
          </a:p>
          <a:p>
            <a:pPr marR="40005" lvl="1" algn="just">
              <a:lnSpc>
                <a:spcPct val="107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Nonparametric Decision Making: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Introduction, Histograms, kernel and Window Estimators, K-Nearest Neighbour Classification Techniques, Adaptive Decision Boundaries.</a:t>
            </a:r>
          </a:p>
        </p:txBody>
      </p:sp>
    </p:spTree>
    <p:extLst>
      <p:ext uri="{BB962C8B-B14F-4D97-AF65-F5344CB8AC3E}">
        <p14:creationId xmlns:p14="http://schemas.microsoft.com/office/powerpoint/2010/main" val="334886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075" y="3618568"/>
            <a:ext cx="10610215" cy="210629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Original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Sample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coloured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rectangular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box.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What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occurring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sample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Hence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P(B)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denominator.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And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area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question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intersection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50" dirty="0">
                <a:latin typeface="Carlito"/>
                <a:cs typeface="Carlito"/>
              </a:rPr>
              <a:t> B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389" y="274649"/>
            <a:ext cx="9793037" cy="34199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774" y="260649"/>
            <a:ext cx="12183110" cy="6336665"/>
            <a:chOff x="130774" y="260649"/>
            <a:chExt cx="12183110" cy="63366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74" y="260649"/>
              <a:ext cx="12182975" cy="63365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6467" y="4725140"/>
              <a:ext cx="6667486" cy="923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552" y="990701"/>
            <a:ext cx="2349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3F3F3F"/>
                </a:solidFill>
                <a:latin typeface="Carlito"/>
                <a:cs typeface="Carlito"/>
              </a:rPr>
              <a:t>Bayes</a:t>
            </a:r>
            <a:r>
              <a:rPr sz="4400" b="0" spc="-190" dirty="0">
                <a:solidFill>
                  <a:srgbClr val="3F3F3F"/>
                </a:solidFill>
                <a:latin typeface="Carlito"/>
                <a:cs typeface="Carlito"/>
              </a:rPr>
              <a:t> </a:t>
            </a:r>
            <a:r>
              <a:rPr sz="4400" b="0" spc="-20" dirty="0">
                <a:solidFill>
                  <a:srgbClr val="3F3F3F"/>
                </a:solidFill>
                <a:latin typeface="Carlito"/>
                <a:cs typeface="Carlito"/>
              </a:rPr>
              <a:t>rule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0666" y="2058138"/>
            <a:ext cx="1755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0070BF"/>
                </a:solidFill>
                <a:latin typeface="Carlito"/>
                <a:cs typeface="Carlito"/>
              </a:rPr>
              <a:t>Likelihood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7915" y="4308681"/>
            <a:ext cx="9422765" cy="194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91895" algn="ctr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702FA0"/>
                </a:solidFill>
                <a:latin typeface="Carlito"/>
                <a:cs typeface="Carlito"/>
              </a:rPr>
              <a:t>Evidence</a:t>
            </a:r>
            <a:endParaRPr sz="32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2665"/>
              </a:spcBef>
              <a:buClr>
                <a:srgbClr val="75913B"/>
              </a:buClr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How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good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parameters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lnSpc>
                <a:spcPct val="100000"/>
              </a:lnSpc>
              <a:buClr>
                <a:srgbClr val="75913B"/>
              </a:buClr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rlito"/>
                <a:cs typeface="Carlito"/>
              </a:rPr>
              <a:t>Prior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knowledge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incorporated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update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beliefs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about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parameters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031" y="2756644"/>
            <a:ext cx="10541971" cy="13037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2745" y="2058138"/>
            <a:ext cx="848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0000"/>
                </a:solidFill>
                <a:latin typeface="Carlito"/>
                <a:cs typeface="Carlito"/>
              </a:rPr>
              <a:t>Prior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3747" y="2502183"/>
            <a:ext cx="15576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rlito"/>
                <a:cs typeface="Carlito"/>
              </a:rPr>
              <a:t>Posterior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305" y="200702"/>
            <a:ext cx="9081135" cy="50038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Define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800" b="1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terms: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P(wi)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Prior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</a:t>
            </a:r>
            <a:r>
              <a:rPr sz="2800" spc="-50" dirty="0">
                <a:latin typeface="Carlito"/>
                <a:cs typeface="Carlito"/>
              </a:rPr>
              <a:t> ;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P(X)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(Uncondl.)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vector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X.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P(wi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|X)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Measured-</a:t>
            </a:r>
            <a:r>
              <a:rPr sz="2800" dirty="0">
                <a:latin typeface="Carlito"/>
                <a:cs typeface="Carlito"/>
              </a:rPr>
              <a:t>conditioned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posteriori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probability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P(X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|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wi)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(Class-</a:t>
            </a:r>
            <a:r>
              <a:rPr sz="2800" dirty="0">
                <a:latin typeface="Carlito"/>
                <a:cs typeface="Carlito"/>
              </a:rPr>
              <a:t>Condnl.)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vector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X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50" dirty="0">
                <a:latin typeface="Carlito"/>
                <a:cs typeface="Carlito"/>
              </a:rPr>
              <a:t> w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955665" algn="l"/>
              </a:tabLst>
            </a:pPr>
            <a:r>
              <a:rPr sz="2800" dirty="0">
                <a:latin typeface="Carlito"/>
                <a:cs typeface="Carlito"/>
              </a:rPr>
              <a:t>There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four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parts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Bayes’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Theorem: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Prior,</a:t>
            </a:r>
            <a:endParaRPr sz="2800">
              <a:latin typeface="Carlito"/>
              <a:cs typeface="Carlito"/>
            </a:endParaRPr>
          </a:p>
          <a:p>
            <a:pPr marL="3212465" marR="3617595">
              <a:lnSpc>
                <a:spcPts val="392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Evidence, Likelihood,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Posterior.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72" y="332654"/>
            <a:ext cx="12529376" cy="62646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0252" y="341799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199" y="486326"/>
            <a:ext cx="1181925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algn="ctr">
              <a:lnSpc>
                <a:spcPts val="3715"/>
              </a:lnSpc>
              <a:spcBef>
                <a:spcPts val="100"/>
              </a:spcBef>
            </a:pPr>
            <a:r>
              <a:rPr sz="3100"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z="31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100" dirty="0">
                <a:solidFill>
                  <a:srgbClr val="FF0000"/>
                </a:solidFill>
                <a:latin typeface="Carlito"/>
                <a:cs typeface="Carlito"/>
              </a:rPr>
              <a:t>Conditional</a:t>
            </a:r>
            <a:r>
              <a:rPr sz="31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Carlito"/>
                <a:cs typeface="Carlito"/>
              </a:rPr>
              <a:t>Probabilities</a:t>
            </a:r>
            <a:endParaRPr sz="3100">
              <a:latin typeface="Carlito"/>
              <a:cs typeface="Carlito"/>
            </a:endParaRPr>
          </a:p>
          <a:p>
            <a:pPr marL="12700">
              <a:lnSpc>
                <a:spcPts val="3954"/>
              </a:lnSpc>
            </a:pP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r>
              <a:rPr sz="33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represents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33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probability</a:t>
            </a:r>
            <a:r>
              <a:rPr sz="33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how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likely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feature</a:t>
            </a:r>
            <a:r>
              <a:rPr sz="33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3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occurs</a:t>
            </a:r>
            <a:r>
              <a:rPr sz="33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00000"/>
                </a:solidFill>
                <a:latin typeface="Times New Roman"/>
                <a:cs typeface="Times New Roman"/>
              </a:rPr>
              <a:t>given</a:t>
            </a:r>
            <a:r>
              <a:rPr sz="33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3018" y="1460667"/>
            <a:ext cx="33743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dirty="0">
                <a:latin typeface="Times New Roman"/>
                <a:cs typeface="Times New Roman"/>
              </a:rPr>
              <a:t>P(X|A)</a:t>
            </a:r>
            <a:r>
              <a:rPr sz="3300" b="1" spc="-6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where</a:t>
            </a:r>
            <a:r>
              <a:rPr sz="3300" spc="-5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x</a:t>
            </a:r>
            <a:r>
              <a:rPr sz="3300" spc="-5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55" dirty="0">
                <a:latin typeface="Times New Roman"/>
                <a:cs typeface="Times New Roman"/>
              </a:rPr>
              <a:t> </a:t>
            </a:r>
            <a:r>
              <a:rPr sz="3300" spc="-50" dirty="0"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199" y="1460667"/>
            <a:ext cx="822452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belongs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particular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class.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denoted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spc="-55" dirty="0">
                <a:latin typeface="Times New Roman"/>
                <a:cs typeface="Times New Roman"/>
              </a:rPr>
              <a:t>by, </a:t>
            </a:r>
            <a:r>
              <a:rPr sz="3300" dirty="0">
                <a:latin typeface="Times New Roman"/>
                <a:cs typeface="Times New Roman"/>
              </a:rPr>
              <a:t>particular </a:t>
            </a:r>
            <a:r>
              <a:rPr sz="3300" spc="-10" dirty="0">
                <a:latin typeface="Times New Roman"/>
                <a:cs typeface="Times New Roman"/>
              </a:rPr>
              <a:t>feature</a:t>
            </a:r>
            <a:r>
              <a:rPr sz="1900" spc="-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300" dirty="0">
                <a:latin typeface="Times New Roman"/>
                <a:cs typeface="Times New Roman"/>
              </a:rPr>
              <a:t>Sometimes,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also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known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Likelihood</a:t>
            </a:r>
            <a:r>
              <a:rPr sz="3300" spc="-1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199" y="2969424"/>
            <a:ext cx="1206182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quantity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that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evaluate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while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training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data.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300" dirty="0">
                <a:latin typeface="Times New Roman"/>
                <a:cs typeface="Times New Roman"/>
              </a:rPr>
              <a:t>During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training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process,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input(features)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X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labeled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Times New Roman"/>
                <a:cs typeface="Times New Roman"/>
              </a:rPr>
              <a:t>to </a:t>
            </a:r>
            <a:r>
              <a:rPr sz="3300" dirty="0">
                <a:latin typeface="Times New Roman"/>
                <a:cs typeface="Times New Roman"/>
              </a:rPr>
              <a:t>corresponding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figure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out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likelihood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occurrence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Times New Roman"/>
                <a:cs typeface="Times New Roman"/>
              </a:rPr>
              <a:t>of </a:t>
            </a:r>
            <a:r>
              <a:rPr sz="3300" dirty="0">
                <a:latin typeface="Times New Roman"/>
                <a:cs typeface="Times New Roman"/>
              </a:rPr>
              <a:t>that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features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given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label.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297" y="268116"/>
            <a:ext cx="101669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1960">
              <a:lnSpc>
                <a:spcPts val="3600"/>
              </a:lnSpc>
              <a:spcBef>
                <a:spcPts val="100"/>
              </a:spcBef>
            </a:pPr>
            <a:r>
              <a:rPr sz="3050" spc="-10" dirty="0">
                <a:solidFill>
                  <a:srgbClr val="FF0000"/>
                </a:solidFill>
                <a:latin typeface="Carlito"/>
                <a:cs typeface="Carlito"/>
              </a:rPr>
              <a:t>Evidence</a:t>
            </a:r>
            <a:endParaRPr sz="3050">
              <a:latin typeface="Carlito"/>
              <a:cs typeface="Carlito"/>
            </a:endParaRPr>
          </a:p>
          <a:p>
            <a:pPr marL="12700">
              <a:lnSpc>
                <a:spcPts val="3600"/>
              </a:lnSpc>
            </a:pP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It</a:t>
            </a:r>
            <a:r>
              <a:rPr sz="3050" b="0" spc="-6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is</a:t>
            </a:r>
            <a:r>
              <a:rPr sz="3050" b="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305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probability</a:t>
            </a:r>
            <a:r>
              <a:rPr sz="305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3050" b="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occurrence</a:t>
            </a:r>
            <a:r>
              <a:rPr sz="305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305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3050" b="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particular</a:t>
            </a:r>
            <a:r>
              <a:rPr sz="3050" b="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feature</a:t>
            </a:r>
            <a:r>
              <a:rPr sz="3050" b="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b="0" dirty="0">
                <a:solidFill>
                  <a:srgbClr val="000000"/>
                </a:solidFill>
                <a:latin typeface="Carlito"/>
                <a:cs typeface="Carlito"/>
              </a:rPr>
              <a:t>i.e.</a:t>
            </a:r>
            <a:r>
              <a:rPr sz="3050" b="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spc="-10" dirty="0">
                <a:solidFill>
                  <a:srgbClr val="000000"/>
                </a:solidFill>
                <a:latin typeface="Carlito"/>
                <a:cs typeface="Carlito"/>
              </a:rPr>
              <a:t>P(X)</a:t>
            </a:r>
            <a:r>
              <a:rPr sz="3050" b="0" spc="-10" dirty="0">
                <a:solidFill>
                  <a:srgbClr val="000000"/>
                </a:solidFill>
                <a:latin typeface="Carlito"/>
                <a:cs typeface="Carlito"/>
              </a:rPr>
              <a:t>.</a:t>
            </a:r>
            <a:endParaRPr sz="30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53529" y="1442070"/>
            <a:ext cx="231775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53820" algn="l"/>
                <a:tab pos="2240915" algn="l"/>
              </a:tabLst>
            </a:pPr>
            <a:r>
              <a:rPr sz="2000" b="1" spc="-50" dirty="0">
                <a:latin typeface="Carlito"/>
                <a:cs typeface="Carlito"/>
              </a:rPr>
              <a:t>i</a:t>
            </a:r>
            <a:r>
              <a:rPr sz="2000" b="1" dirty="0">
                <a:latin typeface="Carlito"/>
                <a:cs typeface="Carlito"/>
              </a:rPr>
              <a:t>	</a:t>
            </a:r>
            <a:r>
              <a:rPr sz="2000" b="1" spc="-50" dirty="0">
                <a:latin typeface="Carlito"/>
                <a:cs typeface="Carlito"/>
              </a:rPr>
              <a:t>i</a:t>
            </a:r>
            <a:r>
              <a:rPr sz="2000" b="1" dirty="0">
                <a:latin typeface="Carlito"/>
                <a:cs typeface="Carlito"/>
              </a:rPr>
              <a:t>	</a:t>
            </a:r>
            <a:r>
              <a:rPr sz="2000" b="1" spc="-50" dirty="0">
                <a:latin typeface="Carlito"/>
                <a:cs typeface="Carlito"/>
              </a:rPr>
              <a:t>i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297" y="1167478"/>
            <a:ext cx="1060323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14515" algn="l"/>
              </a:tabLst>
            </a:pPr>
            <a:r>
              <a:rPr sz="3050" dirty="0">
                <a:latin typeface="Carlito"/>
                <a:cs typeface="Carlito"/>
              </a:rPr>
              <a:t>It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can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be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calculated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using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chain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rule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spc="-25" dirty="0">
                <a:latin typeface="Carlito"/>
                <a:cs typeface="Carlito"/>
              </a:rPr>
              <a:t>as,</a:t>
            </a:r>
            <a:r>
              <a:rPr sz="3050" dirty="0">
                <a:latin typeface="Carlito"/>
                <a:cs typeface="Carlito"/>
              </a:rPr>
              <a:t>	</a:t>
            </a:r>
            <a:r>
              <a:rPr sz="3050" b="1" dirty="0">
                <a:latin typeface="Carlito"/>
                <a:cs typeface="Carlito"/>
              </a:rPr>
              <a:t>P(X)</a:t>
            </a:r>
            <a:r>
              <a:rPr sz="3050" b="1" spc="-10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=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dirty="0">
                <a:latin typeface="Arial"/>
                <a:cs typeface="Arial"/>
              </a:rPr>
              <a:t>Σ</a:t>
            </a:r>
            <a:r>
              <a:rPr sz="3050" b="1" spc="340" dirty="0">
                <a:latin typeface="Arial"/>
                <a:cs typeface="Arial"/>
              </a:rPr>
              <a:t> </a:t>
            </a:r>
            <a:r>
              <a:rPr sz="3050" b="1" dirty="0">
                <a:latin typeface="Carlito"/>
                <a:cs typeface="Carlito"/>
              </a:rPr>
              <a:t>p(X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|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spc="-30" dirty="0">
                <a:latin typeface="Carlito"/>
                <a:cs typeface="Carlito"/>
              </a:rPr>
              <a:t>w</a:t>
            </a:r>
            <a:r>
              <a:rPr sz="3050" b="1" spc="-190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)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spc="-10" dirty="0">
                <a:latin typeface="Carlito"/>
                <a:cs typeface="Carlito"/>
              </a:rPr>
              <a:t>P(w</a:t>
            </a:r>
            <a:r>
              <a:rPr sz="3050" b="1" spc="-190" dirty="0">
                <a:latin typeface="Carlito"/>
                <a:cs typeface="Carlito"/>
              </a:rPr>
              <a:t> </a:t>
            </a:r>
            <a:r>
              <a:rPr sz="3050" b="1" spc="-50" dirty="0">
                <a:latin typeface="Carlito"/>
                <a:cs typeface="Carlito"/>
              </a:rPr>
              <a:t>)</a:t>
            </a:r>
            <a:endParaRPr sz="30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297" y="1617162"/>
            <a:ext cx="12096115" cy="32512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31750" indent="457200">
              <a:lnSpc>
                <a:spcPts val="2930"/>
              </a:lnSpc>
              <a:spcBef>
                <a:spcPts val="805"/>
              </a:spcBef>
            </a:pPr>
            <a:r>
              <a:rPr sz="3050" dirty="0">
                <a:latin typeface="Carlito"/>
                <a:cs typeface="Carlito"/>
              </a:rPr>
              <a:t>As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we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need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likelihood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class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conditional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also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figure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25" dirty="0">
                <a:latin typeface="Carlito"/>
                <a:cs typeface="Carlito"/>
              </a:rPr>
              <a:t>out </a:t>
            </a:r>
            <a:r>
              <a:rPr sz="3050" dirty="0">
                <a:latin typeface="Carlito"/>
                <a:cs typeface="Carlito"/>
              </a:rPr>
              <a:t>evidence</a:t>
            </a:r>
            <a:r>
              <a:rPr sz="3050" spc="-6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values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during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training.</a:t>
            </a:r>
            <a:endParaRPr sz="3050">
              <a:latin typeface="Carlito"/>
              <a:cs typeface="Carlito"/>
            </a:endParaRPr>
          </a:p>
          <a:p>
            <a:pPr marL="12700" marR="1035685">
              <a:lnSpc>
                <a:spcPts val="2930"/>
              </a:lnSpc>
              <a:spcBef>
                <a:spcPts val="615"/>
              </a:spcBef>
            </a:pP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best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way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to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describe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evidence,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P(x),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through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law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total probability.</a:t>
            </a:r>
            <a:endParaRPr sz="3050">
              <a:latin typeface="Carlito"/>
              <a:cs typeface="Carlito"/>
            </a:endParaRPr>
          </a:p>
          <a:p>
            <a:pPr marL="12700" marR="5080">
              <a:lnSpc>
                <a:spcPts val="2930"/>
              </a:lnSpc>
              <a:spcBef>
                <a:spcPts val="610"/>
              </a:spcBef>
            </a:pPr>
            <a:r>
              <a:rPr sz="3050" dirty="0">
                <a:latin typeface="Carlito"/>
                <a:cs typeface="Carlito"/>
              </a:rPr>
              <a:t>This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law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states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that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if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you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have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mutually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exclusive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events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(e.g.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Arial"/>
                <a:cs typeface="Arial"/>
              </a:rPr>
              <a:t>ω</a:t>
            </a:r>
            <a:r>
              <a:rPr sz="3050" dirty="0">
                <a:latin typeface="Carlito"/>
                <a:cs typeface="Carlito"/>
              </a:rPr>
              <a:t>1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and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25" dirty="0">
                <a:latin typeface="Arial"/>
                <a:cs typeface="Arial"/>
              </a:rPr>
              <a:t>ω</a:t>
            </a:r>
            <a:r>
              <a:rPr sz="3050" spc="-25" dirty="0">
                <a:latin typeface="Carlito"/>
                <a:cs typeface="Carlito"/>
              </a:rPr>
              <a:t>2) </a:t>
            </a:r>
            <a:r>
              <a:rPr sz="3050" dirty="0">
                <a:latin typeface="Carlito"/>
                <a:cs typeface="Carlito"/>
              </a:rPr>
              <a:t>whose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occurrence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sum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up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to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1,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then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spc="-20" dirty="0">
                <a:latin typeface="Carlito"/>
                <a:cs typeface="Carlito"/>
              </a:rPr>
              <a:t>some </a:t>
            </a:r>
            <a:r>
              <a:rPr sz="3050" dirty="0">
                <a:latin typeface="Carlito"/>
                <a:cs typeface="Carlito"/>
              </a:rPr>
              <a:t>feature</a:t>
            </a:r>
            <a:r>
              <a:rPr sz="3050" spc="-6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likelihood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times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prior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summed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across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all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mutually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exclusive events.</a:t>
            </a:r>
            <a:endParaRPr sz="305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365" y="5301189"/>
            <a:ext cx="3667117" cy="6191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4" y="476674"/>
            <a:ext cx="12149067" cy="53495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6442590-43F5-A1E7-D913-6FF30E32F66E}"/>
              </a:ext>
            </a:extLst>
          </p:cNvPr>
          <p:cNvPicPr/>
          <p:nvPr/>
        </p:nvPicPr>
        <p:blipFill rotWithShape="1">
          <a:blip r:embed="rId2" cstate="print"/>
          <a:srcRect b="36772"/>
          <a:stretch/>
        </p:blipFill>
        <p:spPr>
          <a:xfrm>
            <a:off x="393699" y="260647"/>
            <a:ext cx="11920125" cy="40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8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699" y="260646"/>
            <a:ext cx="11920125" cy="63366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679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122" y="200703"/>
            <a:ext cx="11851005" cy="61417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202430" algn="just">
              <a:lnSpc>
                <a:spcPct val="100000"/>
              </a:lnSpc>
              <a:spcBef>
                <a:spcPts val="66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Classification</a:t>
            </a:r>
            <a:r>
              <a:rPr sz="2800" b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(Revision)</a:t>
            </a:r>
            <a:endParaRPr sz="28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It is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task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assigning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label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input pattern.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label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indicates </a:t>
            </a:r>
            <a:r>
              <a:rPr sz="2800" dirty="0">
                <a:latin typeface="Carlito"/>
                <a:cs typeface="Carlito"/>
              </a:rPr>
              <a:t>one</a:t>
            </a:r>
            <a:r>
              <a:rPr sz="2800" spc="2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classes.</a:t>
            </a:r>
            <a:r>
              <a:rPr sz="2800" spc="2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classification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carried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out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help</a:t>
            </a:r>
            <a:r>
              <a:rPr sz="2800" spc="2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7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 </a:t>
            </a:r>
            <a:r>
              <a:rPr sz="2800" dirty="0">
                <a:latin typeface="Carlito"/>
                <a:cs typeface="Carlito"/>
              </a:rPr>
              <a:t>model</a:t>
            </a:r>
            <a:r>
              <a:rPr sz="2800" spc="225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obtained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using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25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learning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procedure.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There</a:t>
            </a:r>
            <a:r>
              <a:rPr sz="2800" spc="225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two</a:t>
            </a:r>
            <a:r>
              <a:rPr sz="2800" spc="229" dirty="0">
                <a:latin typeface="Carlito"/>
                <a:cs typeface="Carlito"/>
              </a:rPr>
              <a:t>  </a:t>
            </a:r>
            <a:r>
              <a:rPr sz="2800" dirty="0">
                <a:latin typeface="Carlito"/>
                <a:cs typeface="Carlito"/>
              </a:rPr>
              <a:t>categories</a:t>
            </a:r>
            <a:r>
              <a:rPr sz="2800" spc="225" dirty="0">
                <a:latin typeface="Carlito"/>
                <a:cs typeface="Carlito"/>
              </a:rPr>
              <a:t>  </a:t>
            </a:r>
            <a:r>
              <a:rPr sz="2800" spc="-25" dirty="0">
                <a:latin typeface="Carlito"/>
                <a:cs typeface="Carlito"/>
              </a:rPr>
              <a:t>of </a:t>
            </a:r>
            <a:r>
              <a:rPr sz="2800" dirty="0">
                <a:latin typeface="Carlito"/>
                <a:cs typeface="Carlito"/>
              </a:rPr>
              <a:t>classification.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supervised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learning</a:t>
            </a:r>
            <a:r>
              <a:rPr sz="2800" b="1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50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unsupervised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learning.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2800">
              <a:latin typeface="Carlito"/>
              <a:cs typeface="Carlito"/>
            </a:endParaRPr>
          </a:p>
          <a:p>
            <a:pPr marL="354965" marR="46355" indent="-290195">
              <a:lnSpc>
                <a:spcPct val="100000"/>
              </a:lnSpc>
              <a:buFont typeface="Arial"/>
              <a:buChar char="•"/>
              <a:tabLst>
                <a:tab pos="354965" algn="l"/>
                <a:tab pos="2111375" algn="l"/>
                <a:tab pos="4452620" algn="l"/>
                <a:tab pos="5088255" algn="l"/>
                <a:tab pos="5516880" algn="l"/>
                <a:tab pos="5820410" algn="l"/>
                <a:tab pos="6386195" algn="l"/>
                <a:tab pos="6814820" algn="l"/>
                <a:tab pos="8305165" algn="l"/>
                <a:tab pos="9297670" algn="l"/>
                <a:tab pos="10495280" algn="l"/>
                <a:tab pos="11313795" algn="l"/>
              </a:tabLst>
            </a:pPr>
            <a:r>
              <a:rPr sz="2800" b="1" spc="-10" dirty="0">
                <a:latin typeface="Carlito"/>
                <a:cs typeface="Carlito"/>
              </a:rPr>
              <a:t>Supervised</a:t>
            </a:r>
            <a:r>
              <a:rPr sz="2800" b="1" dirty="0">
                <a:latin typeface="Carlito"/>
                <a:cs typeface="Carlito"/>
              </a:rPr>
              <a:t>	learning</a:t>
            </a:r>
            <a:r>
              <a:rPr sz="2800" b="1" spc="-1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makes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5" dirty="0">
                <a:latin typeface="Carlito"/>
                <a:cs typeface="Carlito"/>
              </a:rPr>
              <a:t>use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5" dirty="0">
                <a:latin typeface="Carlito"/>
                <a:cs typeface="Carlito"/>
              </a:rPr>
              <a:t>of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50" dirty="0">
                <a:latin typeface="Carlito"/>
                <a:cs typeface="Carlito"/>
              </a:rPr>
              <a:t>a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5" dirty="0">
                <a:latin typeface="Carlito"/>
                <a:cs typeface="Carlito"/>
              </a:rPr>
              <a:t>set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5" dirty="0">
                <a:latin typeface="Carlito"/>
                <a:cs typeface="Carlito"/>
              </a:rPr>
              <a:t>of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10" dirty="0">
                <a:latin typeface="Carlito"/>
                <a:cs typeface="Carlito"/>
              </a:rPr>
              <a:t>examples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10" dirty="0">
                <a:latin typeface="Carlito"/>
                <a:cs typeface="Carlito"/>
              </a:rPr>
              <a:t>which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10" dirty="0">
                <a:latin typeface="Carlito"/>
                <a:cs typeface="Carlito"/>
              </a:rPr>
              <a:t>already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0" dirty="0">
                <a:latin typeface="Carlito"/>
                <a:cs typeface="Carlito"/>
              </a:rPr>
              <a:t>have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labels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assigned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them.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b="1" dirty="0">
                <a:latin typeface="Carlito"/>
                <a:cs typeface="Carlito"/>
              </a:rPr>
              <a:t>Unsupervised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learning</a:t>
            </a:r>
            <a:r>
              <a:rPr sz="2800" b="1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attempts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find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inherent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structures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data.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65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354965" marR="16510" indent="-29019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b="1" spc="-25" dirty="0">
                <a:latin typeface="Carlito"/>
                <a:cs typeface="Carlito"/>
              </a:rPr>
              <a:t>Semi-</a:t>
            </a:r>
            <a:r>
              <a:rPr sz="2800" b="1" dirty="0">
                <a:latin typeface="Carlito"/>
                <a:cs typeface="Carlito"/>
              </a:rPr>
              <a:t>supervised</a:t>
            </a:r>
            <a:r>
              <a:rPr sz="2800" b="1" spc="204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learning</a:t>
            </a:r>
            <a:r>
              <a:rPr sz="2800" b="1" spc="-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makes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</a:t>
            </a:r>
            <a:r>
              <a:rPr sz="2800" spc="204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small</a:t>
            </a:r>
            <a:r>
              <a:rPr sz="2800" spc="204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number</a:t>
            </a:r>
            <a:r>
              <a:rPr sz="2800" spc="204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labeled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204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 </a:t>
            </a:r>
            <a:r>
              <a:rPr sz="2800" dirty="0">
                <a:latin typeface="Carlito"/>
                <a:cs typeface="Carlito"/>
              </a:rPr>
              <a:t>large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number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unlabeled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data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learn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classifier.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075" y="188514"/>
            <a:ext cx="11296015" cy="44145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65" dirty="0">
                <a:latin typeface="Carlito"/>
                <a:cs typeface="Carlito"/>
              </a:rPr>
              <a:t>Total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Population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=1000.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Thus,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10.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both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4.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Thus,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only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10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4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6.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without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cold)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0.02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*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1000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20.</a:t>
            </a:r>
            <a:endParaRPr sz="3200">
              <a:latin typeface="Carlito"/>
              <a:cs typeface="Carlito"/>
            </a:endParaRPr>
          </a:p>
          <a:p>
            <a:pPr marL="294640" marR="5080" indent="-281940" algn="just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without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20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4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16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(may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later). </a:t>
            </a:r>
            <a:r>
              <a:rPr sz="3200" dirty="0">
                <a:latin typeface="Carlito"/>
                <a:cs typeface="Carlito"/>
              </a:rPr>
              <a:t>So,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(percentage)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along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fever, </a:t>
            </a:r>
            <a:r>
              <a:rPr sz="3200" dirty="0">
                <a:latin typeface="Carlito"/>
                <a:cs typeface="Carlito"/>
              </a:rPr>
              <a:t>out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all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those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60" dirty="0">
                <a:latin typeface="Carlito"/>
                <a:cs typeface="Carlito"/>
              </a:rPr>
              <a:t>fever,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is:</a:t>
            </a:r>
            <a:endParaRPr sz="3200">
              <a:latin typeface="Carlito"/>
              <a:cs typeface="Carlito"/>
            </a:endParaRPr>
          </a:p>
          <a:p>
            <a:pPr marL="408940" algn="just">
              <a:lnSpc>
                <a:spcPct val="100000"/>
              </a:lnSpc>
              <a:spcBef>
                <a:spcPts val="640"/>
              </a:spcBef>
            </a:pPr>
            <a:r>
              <a:rPr sz="3200" dirty="0">
                <a:latin typeface="Carlito"/>
                <a:cs typeface="Carlito"/>
              </a:rPr>
              <a:t>4/20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0.2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(20%).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3393" y="2376097"/>
            <a:ext cx="1630680" cy="1273810"/>
            <a:chOff x="3403393" y="2376097"/>
            <a:chExt cx="1630680" cy="1273810"/>
          </a:xfrm>
        </p:grpSpPr>
        <p:sp>
          <p:nvSpPr>
            <p:cNvPr id="3" name="object 3"/>
            <p:cNvSpPr/>
            <p:nvPr/>
          </p:nvSpPr>
          <p:spPr>
            <a:xfrm>
              <a:off x="3416093" y="2388797"/>
              <a:ext cx="1605280" cy="1248410"/>
            </a:xfrm>
            <a:custGeom>
              <a:avLst/>
              <a:gdLst/>
              <a:ahLst/>
              <a:cxnLst/>
              <a:rect l="l" t="t" r="r" b="b"/>
              <a:pathLst>
                <a:path w="1605279" h="1248410">
                  <a:moveTo>
                    <a:pt x="802373" y="1248020"/>
                  </a:moveTo>
                  <a:lnTo>
                    <a:pt x="747439" y="1246580"/>
                  </a:lnTo>
                  <a:lnTo>
                    <a:pt x="693499" y="1242323"/>
                  </a:lnTo>
                  <a:lnTo>
                    <a:pt x="640671" y="1235342"/>
                  </a:lnTo>
                  <a:lnTo>
                    <a:pt x="589075" y="1225730"/>
                  </a:lnTo>
                  <a:lnTo>
                    <a:pt x="538832" y="1213579"/>
                  </a:lnTo>
                  <a:lnTo>
                    <a:pt x="490059" y="1198982"/>
                  </a:lnTo>
                  <a:lnTo>
                    <a:pt x="442877" y="1182033"/>
                  </a:lnTo>
                  <a:lnTo>
                    <a:pt x="397406" y="1162824"/>
                  </a:lnTo>
                  <a:lnTo>
                    <a:pt x="353765" y="1141449"/>
                  </a:lnTo>
                  <a:lnTo>
                    <a:pt x="312073" y="1118000"/>
                  </a:lnTo>
                  <a:lnTo>
                    <a:pt x="272449" y="1092569"/>
                  </a:lnTo>
                  <a:lnTo>
                    <a:pt x="235015" y="1065251"/>
                  </a:lnTo>
                  <a:lnTo>
                    <a:pt x="199888" y="1036138"/>
                  </a:lnTo>
                  <a:lnTo>
                    <a:pt x="167188" y="1005323"/>
                  </a:lnTo>
                  <a:lnTo>
                    <a:pt x="137036" y="972898"/>
                  </a:lnTo>
                  <a:lnTo>
                    <a:pt x="109550" y="938957"/>
                  </a:lnTo>
                  <a:lnTo>
                    <a:pt x="84850" y="903593"/>
                  </a:lnTo>
                  <a:lnTo>
                    <a:pt x="63056" y="866898"/>
                  </a:lnTo>
                  <a:lnTo>
                    <a:pt x="44287" y="828966"/>
                  </a:lnTo>
                  <a:lnTo>
                    <a:pt x="28662" y="789890"/>
                  </a:lnTo>
                  <a:lnTo>
                    <a:pt x="16301" y="749761"/>
                  </a:lnTo>
                  <a:lnTo>
                    <a:pt x="7324" y="708674"/>
                  </a:lnTo>
                  <a:lnTo>
                    <a:pt x="1851" y="666721"/>
                  </a:lnTo>
                  <a:lnTo>
                    <a:pt x="0" y="623996"/>
                  </a:lnTo>
                  <a:lnTo>
                    <a:pt x="1851" y="581273"/>
                  </a:lnTo>
                  <a:lnTo>
                    <a:pt x="7324" y="539323"/>
                  </a:lnTo>
                  <a:lnTo>
                    <a:pt x="16301" y="498239"/>
                  </a:lnTo>
                  <a:lnTo>
                    <a:pt x="28662" y="458113"/>
                  </a:lnTo>
                  <a:lnTo>
                    <a:pt x="44287" y="419038"/>
                  </a:lnTo>
                  <a:lnTo>
                    <a:pt x="63056" y="381108"/>
                  </a:lnTo>
                  <a:lnTo>
                    <a:pt x="84850" y="344415"/>
                  </a:lnTo>
                  <a:lnTo>
                    <a:pt x="109550" y="309053"/>
                  </a:lnTo>
                  <a:lnTo>
                    <a:pt x="137036" y="275113"/>
                  </a:lnTo>
                  <a:lnTo>
                    <a:pt x="167188" y="242690"/>
                  </a:lnTo>
                  <a:lnTo>
                    <a:pt x="199888" y="211876"/>
                  </a:lnTo>
                  <a:lnTo>
                    <a:pt x="235015" y="182764"/>
                  </a:lnTo>
                  <a:lnTo>
                    <a:pt x="272449" y="155446"/>
                  </a:lnTo>
                  <a:lnTo>
                    <a:pt x="312073" y="130017"/>
                  </a:lnTo>
                  <a:lnTo>
                    <a:pt x="353765" y="106568"/>
                  </a:lnTo>
                  <a:lnTo>
                    <a:pt x="397406" y="85193"/>
                  </a:lnTo>
                  <a:lnTo>
                    <a:pt x="442877" y="65985"/>
                  </a:lnTo>
                  <a:lnTo>
                    <a:pt x="490059" y="49036"/>
                  </a:lnTo>
                  <a:lnTo>
                    <a:pt x="538832" y="34440"/>
                  </a:lnTo>
                  <a:lnTo>
                    <a:pt x="589075" y="22289"/>
                  </a:lnTo>
                  <a:lnTo>
                    <a:pt x="640671" y="12677"/>
                  </a:lnTo>
                  <a:lnTo>
                    <a:pt x="693499" y="5696"/>
                  </a:lnTo>
                  <a:lnTo>
                    <a:pt x="747439" y="1439"/>
                  </a:lnTo>
                  <a:lnTo>
                    <a:pt x="802373" y="0"/>
                  </a:lnTo>
                  <a:lnTo>
                    <a:pt x="857310" y="1439"/>
                  </a:lnTo>
                  <a:lnTo>
                    <a:pt x="911253" y="5696"/>
                  </a:lnTo>
                  <a:lnTo>
                    <a:pt x="964083" y="12677"/>
                  </a:lnTo>
                  <a:lnTo>
                    <a:pt x="1015681" y="22289"/>
                  </a:lnTo>
                  <a:lnTo>
                    <a:pt x="1065927" y="34440"/>
                  </a:lnTo>
                  <a:lnTo>
                    <a:pt x="1114701" y="49036"/>
                  </a:lnTo>
                  <a:lnTo>
                    <a:pt x="1161885" y="65985"/>
                  </a:lnTo>
                  <a:lnTo>
                    <a:pt x="1207357" y="85193"/>
                  </a:lnTo>
                  <a:lnTo>
                    <a:pt x="1251000" y="106568"/>
                  </a:lnTo>
                  <a:lnTo>
                    <a:pt x="1292693" y="130017"/>
                  </a:lnTo>
                  <a:lnTo>
                    <a:pt x="1332317" y="155446"/>
                  </a:lnTo>
                  <a:lnTo>
                    <a:pt x="1369753" y="182764"/>
                  </a:lnTo>
                  <a:lnTo>
                    <a:pt x="1404881" y="211876"/>
                  </a:lnTo>
                  <a:lnTo>
                    <a:pt x="1437581" y="242690"/>
                  </a:lnTo>
                  <a:lnTo>
                    <a:pt x="1467733" y="275113"/>
                  </a:lnTo>
                  <a:lnTo>
                    <a:pt x="1495220" y="309053"/>
                  </a:lnTo>
                  <a:lnTo>
                    <a:pt x="1519920" y="344415"/>
                  </a:lnTo>
                  <a:lnTo>
                    <a:pt x="1541714" y="381108"/>
                  </a:lnTo>
                  <a:lnTo>
                    <a:pt x="1560484" y="419038"/>
                  </a:lnTo>
                  <a:lnTo>
                    <a:pt x="1576109" y="458113"/>
                  </a:lnTo>
                  <a:lnTo>
                    <a:pt x="1588469" y="498239"/>
                  </a:lnTo>
                  <a:lnTo>
                    <a:pt x="1597446" y="539323"/>
                  </a:lnTo>
                  <a:lnTo>
                    <a:pt x="1602920" y="581273"/>
                  </a:lnTo>
                  <a:lnTo>
                    <a:pt x="1604771" y="623996"/>
                  </a:lnTo>
                  <a:lnTo>
                    <a:pt x="1602920" y="666721"/>
                  </a:lnTo>
                  <a:lnTo>
                    <a:pt x="1597446" y="708674"/>
                  </a:lnTo>
                  <a:lnTo>
                    <a:pt x="1588469" y="749761"/>
                  </a:lnTo>
                  <a:lnTo>
                    <a:pt x="1576109" y="789890"/>
                  </a:lnTo>
                  <a:lnTo>
                    <a:pt x="1560484" y="828966"/>
                  </a:lnTo>
                  <a:lnTo>
                    <a:pt x="1541714" y="866898"/>
                  </a:lnTo>
                  <a:lnTo>
                    <a:pt x="1519920" y="903593"/>
                  </a:lnTo>
                  <a:lnTo>
                    <a:pt x="1495220" y="938957"/>
                  </a:lnTo>
                  <a:lnTo>
                    <a:pt x="1467733" y="972898"/>
                  </a:lnTo>
                  <a:lnTo>
                    <a:pt x="1437581" y="1005323"/>
                  </a:lnTo>
                  <a:lnTo>
                    <a:pt x="1404881" y="1036138"/>
                  </a:lnTo>
                  <a:lnTo>
                    <a:pt x="1369753" y="1065251"/>
                  </a:lnTo>
                  <a:lnTo>
                    <a:pt x="1332317" y="1092569"/>
                  </a:lnTo>
                  <a:lnTo>
                    <a:pt x="1292693" y="1118000"/>
                  </a:lnTo>
                  <a:lnTo>
                    <a:pt x="1251000" y="1141449"/>
                  </a:lnTo>
                  <a:lnTo>
                    <a:pt x="1207357" y="1162824"/>
                  </a:lnTo>
                  <a:lnTo>
                    <a:pt x="1161885" y="1182033"/>
                  </a:lnTo>
                  <a:lnTo>
                    <a:pt x="1114701" y="1198982"/>
                  </a:lnTo>
                  <a:lnTo>
                    <a:pt x="1065927" y="1213579"/>
                  </a:lnTo>
                  <a:lnTo>
                    <a:pt x="1015681" y="1225730"/>
                  </a:lnTo>
                  <a:lnTo>
                    <a:pt x="964083" y="1235342"/>
                  </a:lnTo>
                  <a:lnTo>
                    <a:pt x="911253" y="1242323"/>
                  </a:lnTo>
                  <a:lnTo>
                    <a:pt x="857310" y="1246580"/>
                  </a:lnTo>
                  <a:lnTo>
                    <a:pt x="802373" y="12480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6093" y="2388797"/>
              <a:ext cx="1605280" cy="1248410"/>
            </a:xfrm>
            <a:custGeom>
              <a:avLst/>
              <a:gdLst/>
              <a:ahLst/>
              <a:cxnLst/>
              <a:rect l="l" t="t" r="r" b="b"/>
              <a:pathLst>
                <a:path w="1605279" h="1248410">
                  <a:moveTo>
                    <a:pt x="0" y="623996"/>
                  </a:moveTo>
                  <a:lnTo>
                    <a:pt x="1851" y="581273"/>
                  </a:lnTo>
                  <a:lnTo>
                    <a:pt x="7324" y="539323"/>
                  </a:lnTo>
                  <a:lnTo>
                    <a:pt x="16301" y="498239"/>
                  </a:lnTo>
                  <a:lnTo>
                    <a:pt x="28662" y="458113"/>
                  </a:lnTo>
                  <a:lnTo>
                    <a:pt x="44287" y="419038"/>
                  </a:lnTo>
                  <a:lnTo>
                    <a:pt x="63056" y="381108"/>
                  </a:lnTo>
                  <a:lnTo>
                    <a:pt x="84850" y="344415"/>
                  </a:lnTo>
                  <a:lnTo>
                    <a:pt x="109550" y="309053"/>
                  </a:lnTo>
                  <a:lnTo>
                    <a:pt x="137036" y="275113"/>
                  </a:lnTo>
                  <a:lnTo>
                    <a:pt x="167188" y="242690"/>
                  </a:lnTo>
                  <a:lnTo>
                    <a:pt x="199888" y="211876"/>
                  </a:lnTo>
                  <a:lnTo>
                    <a:pt x="235015" y="182764"/>
                  </a:lnTo>
                  <a:lnTo>
                    <a:pt x="272449" y="155446"/>
                  </a:lnTo>
                  <a:lnTo>
                    <a:pt x="312073" y="130017"/>
                  </a:lnTo>
                  <a:lnTo>
                    <a:pt x="353765" y="106568"/>
                  </a:lnTo>
                  <a:lnTo>
                    <a:pt x="397406" y="85193"/>
                  </a:lnTo>
                  <a:lnTo>
                    <a:pt x="442877" y="65985"/>
                  </a:lnTo>
                  <a:lnTo>
                    <a:pt x="490059" y="49036"/>
                  </a:lnTo>
                  <a:lnTo>
                    <a:pt x="538832" y="34440"/>
                  </a:lnTo>
                  <a:lnTo>
                    <a:pt x="589075" y="22289"/>
                  </a:lnTo>
                  <a:lnTo>
                    <a:pt x="640671" y="12677"/>
                  </a:lnTo>
                  <a:lnTo>
                    <a:pt x="693499" y="5696"/>
                  </a:lnTo>
                  <a:lnTo>
                    <a:pt x="747439" y="1439"/>
                  </a:lnTo>
                  <a:lnTo>
                    <a:pt x="802373" y="0"/>
                  </a:lnTo>
                  <a:lnTo>
                    <a:pt x="857310" y="1439"/>
                  </a:lnTo>
                  <a:lnTo>
                    <a:pt x="911253" y="5696"/>
                  </a:lnTo>
                  <a:lnTo>
                    <a:pt x="964083" y="12677"/>
                  </a:lnTo>
                  <a:lnTo>
                    <a:pt x="1015681" y="22289"/>
                  </a:lnTo>
                  <a:lnTo>
                    <a:pt x="1065927" y="34440"/>
                  </a:lnTo>
                  <a:lnTo>
                    <a:pt x="1114701" y="49036"/>
                  </a:lnTo>
                  <a:lnTo>
                    <a:pt x="1161884" y="65985"/>
                  </a:lnTo>
                  <a:lnTo>
                    <a:pt x="1207357" y="85193"/>
                  </a:lnTo>
                  <a:lnTo>
                    <a:pt x="1251000" y="106568"/>
                  </a:lnTo>
                  <a:lnTo>
                    <a:pt x="1292693" y="130017"/>
                  </a:lnTo>
                  <a:lnTo>
                    <a:pt x="1332317" y="155446"/>
                  </a:lnTo>
                  <a:lnTo>
                    <a:pt x="1369753" y="182764"/>
                  </a:lnTo>
                  <a:lnTo>
                    <a:pt x="1404881" y="211876"/>
                  </a:lnTo>
                  <a:lnTo>
                    <a:pt x="1437580" y="242690"/>
                  </a:lnTo>
                  <a:lnTo>
                    <a:pt x="1467733" y="275113"/>
                  </a:lnTo>
                  <a:lnTo>
                    <a:pt x="1495220" y="309053"/>
                  </a:lnTo>
                  <a:lnTo>
                    <a:pt x="1519920" y="344415"/>
                  </a:lnTo>
                  <a:lnTo>
                    <a:pt x="1541714" y="381108"/>
                  </a:lnTo>
                  <a:lnTo>
                    <a:pt x="1560484" y="419038"/>
                  </a:lnTo>
                  <a:lnTo>
                    <a:pt x="1576109" y="458113"/>
                  </a:lnTo>
                  <a:lnTo>
                    <a:pt x="1588469" y="498239"/>
                  </a:lnTo>
                  <a:lnTo>
                    <a:pt x="1597446" y="539323"/>
                  </a:lnTo>
                  <a:lnTo>
                    <a:pt x="1602920" y="581273"/>
                  </a:lnTo>
                  <a:lnTo>
                    <a:pt x="1604771" y="623996"/>
                  </a:lnTo>
                  <a:lnTo>
                    <a:pt x="1602920" y="666721"/>
                  </a:lnTo>
                  <a:lnTo>
                    <a:pt x="1597446" y="708674"/>
                  </a:lnTo>
                  <a:lnTo>
                    <a:pt x="1588469" y="749761"/>
                  </a:lnTo>
                  <a:lnTo>
                    <a:pt x="1576109" y="789890"/>
                  </a:lnTo>
                  <a:lnTo>
                    <a:pt x="1560484" y="828966"/>
                  </a:lnTo>
                  <a:lnTo>
                    <a:pt x="1541714" y="866898"/>
                  </a:lnTo>
                  <a:lnTo>
                    <a:pt x="1519920" y="903593"/>
                  </a:lnTo>
                  <a:lnTo>
                    <a:pt x="1495220" y="938957"/>
                  </a:lnTo>
                  <a:lnTo>
                    <a:pt x="1467733" y="972898"/>
                  </a:lnTo>
                  <a:lnTo>
                    <a:pt x="1437580" y="1005323"/>
                  </a:lnTo>
                  <a:lnTo>
                    <a:pt x="1404881" y="1036138"/>
                  </a:lnTo>
                  <a:lnTo>
                    <a:pt x="1369753" y="1065251"/>
                  </a:lnTo>
                  <a:lnTo>
                    <a:pt x="1332317" y="1092569"/>
                  </a:lnTo>
                  <a:lnTo>
                    <a:pt x="1292693" y="1117999"/>
                  </a:lnTo>
                  <a:lnTo>
                    <a:pt x="1251000" y="1141449"/>
                  </a:lnTo>
                  <a:lnTo>
                    <a:pt x="1207357" y="1162824"/>
                  </a:lnTo>
                  <a:lnTo>
                    <a:pt x="1161884" y="1182033"/>
                  </a:lnTo>
                  <a:lnTo>
                    <a:pt x="1114701" y="1198982"/>
                  </a:lnTo>
                  <a:lnTo>
                    <a:pt x="1065927" y="1213579"/>
                  </a:lnTo>
                  <a:lnTo>
                    <a:pt x="1015681" y="1225729"/>
                  </a:lnTo>
                  <a:lnTo>
                    <a:pt x="964083" y="1235342"/>
                  </a:lnTo>
                  <a:lnTo>
                    <a:pt x="911253" y="1242323"/>
                  </a:lnTo>
                  <a:lnTo>
                    <a:pt x="857310" y="1246580"/>
                  </a:lnTo>
                  <a:lnTo>
                    <a:pt x="802373" y="1248019"/>
                  </a:lnTo>
                  <a:lnTo>
                    <a:pt x="747439" y="1246580"/>
                  </a:lnTo>
                  <a:lnTo>
                    <a:pt x="693499" y="1242323"/>
                  </a:lnTo>
                  <a:lnTo>
                    <a:pt x="640671" y="1235342"/>
                  </a:lnTo>
                  <a:lnTo>
                    <a:pt x="589075" y="1225729"/>
                  </a:lnTo>
                  <a:lnTo>
                    <a:pt x="538832" y="1213579"/>
                  </a:lnTo>
                  <a:lnTo>
                    <a:pt x="490059" y="1198982"/>
                  </a:lnTo>
                  <a:lnTo>
                    <a:pt x="442877" y="1182033"/>
                  </a:lnTo>
                  <a:lnTo>
                    <a:pt x="397406" y="1162824"/>
                  </a:lnTo>
                  <a:lnTo>
                    <a:pt x="353765" y="1141449"/>
                  </a:lnTo>
                  <a:lnTo>
                    <a:pt x="312073" y="1117999"/>
                  </a:lnTo>
                  <a:lnTo>
                    <a:pt x="272449" y="1092569"/>
                  </a:lnTo>
                  <a:lnTo>
                    <a:pt x="235015" y="1065251"/>
                  </a:lnTo>
                  <a:lnTo>
                    <a:pt x="199888" y="1036138"/>
                  </a:lnTo>
                  <a:lnTo>
                    <a:pt x="167188" y="1005323"/>
                  </a:lnTo>
                  <a:lnTo>
                    <a:pt x="137036" y="972898"/>
                  </a:lnTo>
                  <a:lnTo>
                    <a:pt x="109550" y="938957"/>
                  </a:lnTo>
                  <a:lnTo>
                    <a:pt x="84850" y="903593"/>
                  </a:lnTo>
                  <a:lnTo>
                    <a:pt x="63056" y="866898"/>
                  </a:lnTo>
                  <a:lnTo>
                    <a:pt x="44287" y="828966"/>
                  </a:lnTo>
                  <a:lnTo>
                    <a:pt x="28662" y="789890"/>
                  </a:lnTo>
                  <a:lnTo>
                    <a:pt x="16301" y="749761"/>
                  </a:lnTo>
                  <a:lnTo>
                    <a:pt x="7324" y="708674"/>
                  </a:lnTo>
                  <a:lnTo>
                    <a:pt x="1851" y="666721"/>
                  </a:lnTo>
                  <a:lnTo>
                    <a:pt x="0" y="623996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45283" y="285379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27791" y="1544089"/>
            <a:ext cx="2379345" cy="1772920"/>
            <a:chOff x="4227791" y="1544089"/>
            <a:chExt cx="2379345" cy="1772920"/>
          </a:xfrm>
        </p:grpSpPr>
        <p:sp>
          <p:nvSpPr>
            <p:cNvPr id="7" name="object 7"/>
            <p:cNvSpPr/>
            <p:nvPr/>
          </p:nvSpPr>
          <p:spPr>
            <a:xfrm>
              <a:off x="4240491" y="1556789"/>
              <a:ext cx="2353945" cy="1747520"/>
            </a:xfrm>
            <a:custGeom>
              <a:avLst/>
              <a:gdLst/>
              <a:ahLst/>
              <a:cxnLst/>
              <a:rect l="l" t="t" r="r" b="b"/>
              <a:pathLst>
                <a:path w="2353945" h="1747520">
                  <a:moveTo>
                    <a:pt x="1176847" y="1747204"/>
                  </a:moveTo>
                  <a:lnTo>
                    <a:pt x="1121448" y="1746253"/>
                  </a:lnTo>
                  <a:lnTo>
                    <a:pt x="1066708" y="1743428"/>
                  </a:lnTo>
                  <a:lnTo>
                    <a:pt x="1012684" y="1738772"/>
                  </a:lnTo>
                  <a:lnTo>
                    <a:pt x="959432" y="1732325"/>
                  </a:lnTo>
                  <a:lnTo>
                    <a:pt x="907009" y="1724131"/>
                  </a:lnTo>
                  <a:lnTo>
                    <a:pt x="855471" y="1714231"/>
                  </a:lnTo>
                  <a:lnTo>
                    <a:pt x="804875" y="1702667"/>
                  </a:lnTo>
                  <a:lnTo>
                    <a:pt x="755277" y="1689481"/>
                  </a:lnTo>
                  <a:lnTo>
                    <a:pt x="706734" y="1674714"/>
                  </a:lnTo>
                  <a:lnTo>
                    <a:pt x="659302" y="1658410"/>
                  </a:lnTo>
                  <a:lnTo>
                    <a:pt x="613038" y="1640609"/>
                  </a:lnTo>
                  <a:lnTo>
                    <a:pt x="567999" y="1621354"/>
                  </a:lnTo>
                  <a:lnTo>
                    <a:pt x="524240" y="1600687"/>
                  </a:lnTo>
                  <a:lnTo>
                    <a:pt x="481819" y="1578650"/>
                  </a:lnTo>
                  <a:lnTo>
                    <a:pt x="440792" y="1555284"/>
                  </a:lnTo>
                  <a:lnTo>
                    <a:pt x="401215" y="1530631"/>
                  </a:lnTo>
                  <a:lnTo>
                    <a:pt x="363145" y="1504734"/>
                  </a:lnTo>
                  <a:lnTo>
                    <a:pt x="326638" y="1477635"/>
                  </a:lnTo>
                  <a:lnTo>
                    <a:pt x="291752" y="1449375"/>
                  </a:lnTo>
                  <a:lnTo>
                    <a:pt x="258542" y="1419996"/>
                  </a:lnTo>
                  <a:lnTo>
                    <a:pt x="227065" y="1389541"/>
                  </a:lnTo>
                  <a:lnTo>
                    <a:pt x="197377" y="1358051"/>
                  </a:lnTo>
                  <a:lnTo>
                    <a:pt x="169536" y="1325568"/>
                  </a:lnTo>
                  <a:lnTo>
                    <a:pt x="143597" y="1292135"/>
                  </a:lnTo>
                  <a:lnTo>
                    <a:pt x="119617" y="1257792"/>
                  </a:lnTo>
                  <a:lnTo>
                    <a:pt x="97652" y="1222583"/>
                  </a:lnTo>
                  <a:lnTo>
                    <a:pt x="77760" y="1186548"/>
                  </a:lnTo>
                  <a:lnTo>
                    <a:pt x="59997" y="1149731"/>
                  </a:lnTo>
                  <a:lnTo>
                    <a:pt x="44418" y="1112172"/>
                  </a:lnTo>
                  <a:lnTo>
                    <a:pt x="31081" y="1073915"/>
                  </a:lnTo>
                  <a:lnTo>
                    <a:pt x="20043" y="1035000"/>
                  </a:lnTo>
                  <a:lnTo>
                    <a:pt x="11358" y="995470"/>
                  </a:lnTo>
                  <a:lnTo>
                    <a:pt x="5086" y="955366"/>
                  </a:lnTo>
                  <a:lnTo>
                    <a:pt x="1280" y="914732"/>
                  </a:lnTo>
                  <a:lnTo>
                    <a:pt x="0" y="873608"/>
                  </a:lnTo>
                  <a:lnTo>
                    <a:pt x="1280" y="832483"/>
                  </a:lnTo>
                  <a:lnTo>
                    <a:pt x="5086" y="791848"/>
                  </a:lnTo>
                  <a:lnTo>
                    <a:pt x="11358" y="751744"/>
                  </a:lnTo>
                  <a:lnTo>
                    <a:pt x="20043" y="712213"/>
                  </a:lnTo>
                  <a:lnTo>
                    <a:pt x="31081" y="673298"/>
                  </a:lnTo>
                  <a:lnTo>
                    <a:pt x="44418" y="635040"/>
                  </a:lnTo>
                  <a:lnTo>
                    <a:pt x="59997" y="597481"/>
                  </a:lnTo>
                  <a:lnTo>
                    <a:pt x="77760" y="560663"/>
                  </a:lnTo>
                  <a:lnTo>
                    <a:pt x="97652" y="524628"/>
                  </a:lnTo>
                  <a:lnTo>
                    <a:pt x="119617" y="489418"/>
                  </a:lnTo>
                  <a:lnTo>
                    <a:pt x="143597" y="455075"/>
                  </a:lnTo>
                  <a:lnTo>
                    <a:pt x="169536" y="421640"/>
                  </a:lnTo>
                  <a:lnTo>
                    <a:pt x="197377" y="389157"/>
                  </a:lnTo>
                  <a:lnTo>
                    <a:pt x="227065" y="357667"/>
                  </a:lnTo>
                  <a:lnTo>
                    <a:pt x="258542" y="327211"/>
                  </a:lnTo>
                  <a:lnTo>
                    <a:pt x="291752" y="297832"/>
                  </a:lnTo>
                  <a:lnTo>
                    <a:pt x="326638" y="269572"/>
                  </a:lnTo>
                  <a:lnTo>
                    <a:pt x="363145" y="242472"/>
                  </a:lnTo>
                  <a:lnTo>
                    <a:pt x="401215" y="216575"/>
                  </a:lnTo>
                  <a:lnTo>
                    <a:pt x="440792" y="191922"/>
                  </a:lnTo>
                  <a:lnTo>
                    <a:pt x="481819" y="168556"/>
                  </a:lnTo>
                  <a:lnTo>
                    <a:pt x="524240" y="146518"/>
                  </a:lnTo>
                  <a:lnTo>
                    <a:pt x="567999" y="125850"/>
                  </a:lnTo>
                  <a:lnTo>
                    <a:pt x="613038" y="106595"/>
                  </a:lnTo>
                  <a:lnTo>
                    <a:pt x="659302" y="88794"/>
                  </a:lnTo>
                  <a:lnTo>
                    <a:pt x="706734" y="72490"/>
                  </a:lnTo>
                  <a:lnTo>
                    <a:pt x="755277" y="57723"/>
                  </a:lnTo>
                  <a:lnTo>
                    <a:pt x="804875" y="44537"/>
                  </a:lnTo>
                  <a:lnTo>
                    <a:pt x="855471" y="32972"/>
                  </a:lnTo>
                  <a:lnTo>
                    <a:pt x="907009" y="23072"/>
                  </a:lnTo>
                  <a:lnTo>
                    <a:pt x="959432" y="14878"/>
                  </a:lnTo>
                  <a:lnTo>
                    <a:pt x="1012684" y="8432"/>
                  </a:lnTo>
                  <a:lnTo>
                    <a:pt x="1066708" y="3775"/>
                  </a:lnTo>
                  <a:lnTo>
                    <a:pt x="1121448" y="950"/>
                  </a:lnTo>
                  <a:lnTo>
                    <a:pt x="1176847" y="0"/>
                  </a:lnTo>
                  <a:lnTo>
                    <a:pt x="1232246" y="950"/>
                  </a:lnTo>
                  <a:lnTo>
                    <a:pt x="1286986" y="3775"/>
                  </a:lnTo>
                  <a:lnTo>
                    <a:pt x="1341010" y="8432"/>
                  </a:lnTo>
                  <a:lnTo>
                    <a:pt x="1394262" y="14878"/>
                  </a:lnTo>
                  <a:lnTo>
                    <a:pt x="1446686" y="23072"/>
                  </a:lnTo>
                  <a:lnTo>
                    <a:pt x="1498223" y="32972"/>
                  </a:lnTo>
                  <a:lnTo>
                    <a:pt x="1548820" y="44537"/>
                  </a:lnTo>
                  <a:lnTo>
                    <a:pt x="1598417" y="57723"/>
                  </a:lnTo>
                  <a:lnTo>
                    <a:pt x="1646960" y="72490"/>
                  </a:lnTo>
                  <a:lnTo>
                    <a:pt x="1694392" y="88794"/>
                  </a:lnTo>
                  <a:lnTo>
                    <a:pt x="1740656" y="106595"/>
                  </a:lnTo>
                  <a:lnTo>
                    <a:pt x="1785696" y="125850"/>
                  </a:lnTo>
                  <a:lnTo>
                    <a:pt x="1829454" y="146518"/>
                  </a:lnTo>
                  <a:lnTo>
                    <a:pt x="1871875" y="168556"/>
                  </a:lnTo>
                  <a:lnTo>
                    <a:pt x="1912903" y="191922"/>
                  </a:lnTo>
                  <a:lnTo>
                    <a:pt x="1952480" y="216575"/>
                  </a:lnTo>
                  <a:lnTo>
                    <a:pt x="1990550" y="242472"/>
                  </a:lnTo>
                  <a:lnTo>
                    <a:pt x="2027056" y="269572"/>
                  </a:lnTo>
                  <a:lnTo>
                    <a:pt x="2061943" y="297832"/>
                  </a:lnTo>
                  <a:lnTo>
                    <a:pt x="2095153" y="327211"/>
                  </a:lnTo>
                  <a:lnTo>
                    <a:pt x="2126630" y="357667"/>
                  </a:lnTo>
                  <a:lnTo>
                    <a:pt x="2156317" y="389157"/>
                  </a:lnTo>
                  <a:lnTo>
                    <a:pt x="2184159" y="421640"/>
                  </a:lnTo>
                  <a:lnTo>
                    <a:pt x="2210098" y="455075"/>
                  </a:lnTo>
                  <a:lnTo>
                    <a:pt x="2234078" y="489418"/>
                  </a:lnTo>
                  <a:lnTo>
                    <a:pt x="2256042" y="524628"/>
                  </a:lnTo>
                  <a:lnTo>
                    <a:pt x="2275934" y="560663"/>
                  </a:lnTo>
                  <a:lnTo>
                    <a:pt x="2293698" y="597481"/>
                  </a:lnTo>
                  <a:lnTo>
                    <a:pt x="2309276" y="635040"/>
                  </a:lnTo>
                  <a:lnTo>
                    <a:pt x="2322613" y="673298"/>
                  </a:lnTo>
                  <a:lnTo>
                    <a:pt x="2333652" y="712213"/>
                  </a:lnTo>
                  <a:lnTo>
                    <a:pt x="2342336" y="751744"/>
                  </a:lnTo>
                  <a:lnTo>
                    <a:pt x="2348609" y="791848"/>
                  </a:lnTo>
                  <a:lnTo>
                    <a:pt x="2352414" y="832483"/>
                  </a:lnTo>
                  <a:lnTo>
                    <a:pt x="2353695" y="873608"/>
                  </a:lnTo>
                  <a:lnTo>
                    <a:pt x="2352414" y="914732"/>
                  </a:lnTo>
                  <a:lnTo>
                    <a:pt x="2348609" y="955366"/>
                  </a:lnTo>
                  <a:lnTo>
                    <a:pt x="2342336" y="995470"/>
                  </a:lnTo>
                  <a:lnTo>
                    <a:pt x="2333652" y="1035000"/>
                  </a:lnTo>
                  <a:lnTo>
                    <a:pt x="2322613" y="1073915"/>
                  </a:lnTo>
                  <a:lnTo>
                    <a:pt x="2309276" y="1112172"/>
                  </a:lnTo>
                  <a:lnTo>
                    <a:pt x="2293698" y="1149731"/>
                  </a:lnTo>
                  <a:lnTo>
                    <a:pt x="2275934" y="1186548"/>
                  </a:lnTo>
                  <a:lnTo>
                    <a:pt x="2256042" y="1222583"/>
                  </a:lnTo>
                  <a:lnTo>
                    <a:pt x="2234078" y="1257792"/>
                  </a:lnTo>
                  <a:lnTo>
                    <a:pt x="2210098" y="1292135"/>
                  </a:lnTo>
                  <a:lnTo>
                    <a:pt x="2184159" y="1325568"/>
                  </a:lnTo>
                  <a:lnTo>
                    <a:pt x="2156317" y="1358051"/>
                  </a:lnTo>
                  <a:lnTo>
                    <a:pt x="2126630" y="1389541"/>
                  </a:lnTo>
                  <a:lnTo>
                    <a:pt x="2095153" y="1419996"/>
                  </a:lnTo>
                  <a:lnTo>
                    <a:pt x="2061943" y="1449375"/>
                  </a:lnTo>
                  <a:lnTo>
                    <a:pt x="2027056" y="1477635"/>
                  </a:lnTo>
                  <a:lnTo>
                    <a:pt x="1990550" y="1504734"/>
                  </a:lnTo>
                  <a:lnTo>
                    <a:pt x="1952480" y="1530631"/>
                  </a:lnTo>
                  <a:lnTo>
                    <a:pt x="1912903" y="1555284"/>
                  </a:lnTo>
                  <a:lnTo>
                    <a:pt x="1871875" y="1578650"/>
                  </a:lnTo>
                  <a:lnTo>
                    <a:pt x="1829454" y="1600687"/>
                  </a:lnTo>
                  <a:lnTo>
                    <a:pt x="1785696" y="1621354"/>
                  </a:lnTo>
                  <a:lnTo>
                    <a:pt x="1740656" y="1640609"/>
                  </a:lnTo>
                  <a:lnTo>
                    <a:pt x="1694392" y="1658410"/>
                  </a:lnTo>
                  <a:lnTo>
                    <a:pt x="1646960" y="1674714"/>
                  </a:lnTo>
                  <a:lnTo>
                    <a:pt x="1598417" y="1689481"/>
                  </a:lnTo>
                  <a:lnTo>
                    <a:pt x="1548820" y="1702667"/>
                  </a:lnTo>
                  <a:lnTo>
                    <a:pt x="1498223" y="1714231"/>
                  </a:lnTo>
                  <a:lnTo>
                    <a:pt x="1446686" y="1724131"/>
                  </a:lnTo>
                  <a:lnTo>
                    <a:pt x="1394262" y="1732325"/>
                  </a:lnTo>
                  <a:lnTo>
                    <a:pt x="1341010" y="1738772"/>
                  </a:lnTo>
                  <a:lnTo>
                    <a:pt x="1286986" y="1743428"/>
                  </a:lnTo>
                  <a:lnTo>
                    <a:pt x="1232246" y="1746253"/>
                  </a:lnTo>
                  <a:lnTo>
                    <a:pt x="1176847" y="1747204"/>
                  </a:lnTo>
                  <a:close/>
                </a:path>
              </a:pathLst>
            </a:custGeom>
            <a:solidFill>
              <a:srgbClr val="C31CA3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0491" y="1556789"/>
              <a:ext cx="2353945" cy="1747520"/>
            </a:xfrm>
            <a:custGeom>
              <a:avLst/>
              <a:gdLst/>
              <a:ahLst/>
              <a:cxnLst/>
              <a:rect l="l" t="t" r="r" b="b"/>
              <a:pathLst>
                <a:path w="2353945" h="1747520">
                  <a:moveTo>
                    <a:pt x="0" y="873608"/>
                  </a:moveTo>
                  <a:lnTo>
                    <a:pt x="1280" y="832483"/>
                  </a:lnTo>
                  <a:lnTo>
                    <a:pt x="5086" y="791848"/>
                  </a:lnTo>
                  <a:lnTo>
                    <a:pt x="11358" y="751744"/>
                  </a:lnTo>
                  <a:lnTo>
                    <a:pt x="20043" y="712213"/>
                  </a:lnTo>
                  <a:lnTo>
                    <a:pt x="31081" y="673298"/>
                  </a:lnTo>
                  <a:lnTo>
                    <a:pt x="44418" y="635040"/>
                  </a:lnTo>
                  <a:lnTo>
                    <a:pt x="59997" y="597481"/>
                  </a:lnTo>
                  <a:lnTo>
                    <a:pt x="77760" y="560663"/>
                  </a:lnTo>
                  <a:lnTo>
                    <a:pt x="97652" y="524628"/>
                  </a:lnTo>
                  <a:lnTo>
                    <a:pt x="119617" y="489418"/>
                  </a:lnTo>
                  <a:lnTo>
                    <a:pt x="143597" y="455075"/>
                  </a:lnTo>
                  <a:lnTo>
                    <a:pt x="169536" y="421640"/>
                  </a:lnTo>
                  <a:lnTo>
                    <a:pt x="197377" y="389157"/>
                  </a:lnTo>
                  <a:lnTo>
                    <a:pt x="227065" y="357667"/>
                  </a:lnTo>
                  <a:lnTo>
                    <a:pt x="258542" y="327211"/>
                  </a:lnTo>
                  <a:lnTo>
                    <a:pt x="291752" y="297832"/>
                  </a:lnTo>
                  <a:lnTo>
                    <a:pt x="326638" y="269572"/>
                  </a:lnTo>
                  <a:lnTo>
                    <a:pt x="363145" y="242472"/>
                  </a:lnTo>
                  <a:lnTo>
                    <a:pt x="401215" y="216575"/>
                  </a:lnTo>
                  <a:lnTo>
                    <a:pt x="440792" y="191922"/>
                  </a:lnTo>
                  <a:lnTo>
                    <a:pt x="481819" y="168556"/>
                  </a:lnTo>
                  <a:lnTo>
                    <a:pt x="524240" y="146518"/>
                  </a:lnTo>
                  <a:lnTo>
                    <a:pt x="567999" y="125850"/>
                  </a:lnTo>
                  <a:lnTo>
                    <a:pt x="613038" y="106595"/>
                  </a:lnTo>
                  <a:lnTo>
                    <a:pt x="659302" y="88794"/>
                  </a:lnTo>
                  <a:lnTo>
                    <a:pt x="706734" y="72490"/>
                  </a:lnTo>
                  <a:lnTo>
                    <a:pt x="755277" y="57723"/>
                  </a:lnTo>
                  <a:lnTo>
                    <a:pt x="804875" y="44537"/>
                  </a:lnTo>
                  <a:lnTo>
                    <a:pt x="855471" y="32972"/>
                  </a:lnTo>
                  <a:lnTo>
                    <a:pt x="907009" y="23072"/>
                  </a:lnTo>
                  <a:lnTo>
                    <a:pt x="959432" y="14878"/>
                  </a:lnTo>
                  <a:lnTo>
                    <a:pt x="1012684" y="8432"/>
                  </a:lnTo>
                  <a:lnTo>
                    <a:pt x="1066708" y="3775"/>
                  </a:lnTo>
                  <a:lnTo>
                    <a:pt x="1121448" y="950"/>
                  </a:lnTo>
                  <a:lnTo>
                    <a:pt x="1176847" y="0"/>
                  </a:lnTo>
                  <a:lnTo>
                    <a:pt x="1232246" y="950"/>
                  </a:lnTo>
                  <a:lnTo>
                    <a:pt x="1286986" y="3775"/>
                  </a:lnTo>
                  <a:lnTo>
                    <a:pt x="1341010" y="8432"/>
                  </a:lnTo>
                  <a:lnTo>
                    <a:pt x="1394262" y="14878"/>
                  </a:lnTo>
                  <a:lnTo>
                    <a:pt x="1446686" y="23072"/>
                  </a:lnTo>
                  <a:lnTo>
                    <a:pt x="1498223" y="32972"/>
                  </a:lnTo>
                  <a:lnTo>
                    <a:pt x="1548820" y="44537"/>
                  </a:lnTo>
                  <a:lnTo>
                    <a:pt x="1598417" y="57723"/>
                  </a:lnTo>
                  <a:lnTo>
                    <a:pt x="1646960" y="72490"/>
                  </a:lnTo>
                  <a:lnTo>
                    <a:pt x="1694392" y="88794"/>
                  </a:lnTo>
                  <a:lnTo>
                    <a:pt x="1740656" y="106595"/>
                  </a:lnTo>
                  <a:lnTo>
                    <a:pt x="1785695" y="125850"/>
                  </a:lnTo>
                  <a:lnTo>
                    <a:pt x="1829454" y="146518"/>
                  </a:lnTo>
                  <a:lnTo>
                    <a:pt x="1871875" y="168556"/>
                  </a:lnTo>
                  <a:lnTo>
                    <a:pt x="1912903" y="191922"/>
                  </a:lnTo>
                  <a:lnTo>
                    <a:pt x="1952480" y="216575"/>
                  </a:lnTo>
                  <a:lnTo>
                    <a:pt x="1990549" y="242472"/>
                  </a:lnTo>
                  <a:lnTo>
                    <a:pt x="2027056" y="269572"/>
                  </a:lnTo>
                  <a:lnTo>
                    <a:pt x="2061943" y="297832"/>
                  </a:lnTo>
                  <a:lnTo>
                    <a:pt x="2095153" y="327211"/>
                  </a:lnTo>
                  <a:lnTo>
                    <a:pt x="2126630" y="357667"/>
                  </a:lnTo>
                  <a:lnTo>
                    <a:pt x="2156317" y="389157"/>
                  </a:lnTo>
                  <a:lnTo>
                    <a:pt x="2184159" y="421640"/>
                  </a:lnTo>
                  <a:lnTo>
                    <a:pt x="2210098" y="455075"/>
                  </a:lnTo>
                  <a:lnTo>
                    <a:pt x="2234078" y="489418"/>
                  </a:lnTo>
                  <a:lnTo>
                    <a:pt x="2256042" y="524628"/>
                  </a:lnTo>
                  <a:lnTo>
                    <a:pt x="2275934" y="560663"/>
                  </a:lnTo>
                  <a:lnTo>
                    <a:pt x="2293698" y="597481"/>
                  </a:lnTo>
                  <a:lnTo>
                    <a:pt x="2309276" y="635040"/>
                  </a:lnTo>
                  <a:lnTo>
                    <a:pt x="2322613" y="673298"/>
                  </a:lnTo>
                  <a:lnTo>
                    <a:pt x="2333652" y="712213"/>
                  </a:lnTo>
                  <a:lnTo>
                    <a:pt x="2342336" y="751744"/>
                  </a:lnTo>
                  <a:lnTo>
                    <a:pt x="2348609" y="791848"/>
                  </a:lnTo>
                  <a:lnTo>
                    <a:pt x="2352414" y="832483"/>
                  </a:lnTo>
                  <a:lnTo>
                    <a:pt x="2353695" y="873608"/>
                  </a:lnTo>
                  <a:lnTo>
                    <a:pt x="2352414" y="914732"/>
                  </a:lnTo>
                  <a:lnTo>
                    <a:pt x="2348609" y="955366"/>
                  </a:lnTo>
                  <a:lnTo>
                    <a:pt x="2342336" y="995470"/>
                  </a:lnTo>
                  <a:lnTo>
                    <a:pt x="2333652" y="1035000"/>
                  </a:lnTo>
                  <a:lnTo>
                    <a:pt x="2322613" y="1073915"/>
                  </a:lnTo>
                  <a:lnTo>
                    <a:pt x="2309276" y="1112172"/>
                  </a:lnTo>
                  <a:lnTo>
                    <a:pt x="2293698" y="1149731"/>
                  </a:lnTo>
                  <a:lnTo>
                    <a:pt x="2275934" y="1186548"/>
                  </a:lnTo>
                  <a:lnTo>
                    <a:pt x="2256042" y="1222583"/>
                  </a:lnTo>
                  <a:lnTo>
                    <a:pt x="2234078" y="1257792"/>
                  </a:lnTo>
                  <a:lnTo>
                    <a:pt x="2210098" y="1292135"/>
                  </a:lnTo>
                  <a:lnTo>
                    <a:pt x="2184159" y="1325568"/>
                  </a:lnTo>
                  <a:lnTo>
                    <a:pt x="2156317" y="1358051"/>
                  </a:lnTo>
                  <a:lnTo>
                    <a:pt x="2126630" y="1389541"/>
                  </a:lnTo>
                  <a:lnTo>
                    <a:pt x="2095153" y="1419996"/>
                  </a:lnTo>
                  <a:lnTo>
                    <a:pt x="2061943" y="1449375"/>
                  </a:lnTo>
                  <a:lnTo>
                    <a:pt x="2027056" y="1477635"/>
                  </a:lnTo>
                  <a:lnTo>
                    <a:pt x="1990549" y="1504734"/>
                  </a:lnTo>
                  <a:lnTo>
                    <a:pt x="1952480" y="1530631"/>
                  </a:lnTo>
                  <a:lnTo>
                    <a:pt x="1912903" y="1555284"/>
                  </a:lnTo>
                  <a:lnTo>
                    <a:pt x="1871875" y="1578650"/>
                  </a:lnTo>
                  <a:lnTo>
                    <a:pt x="1829454" y="1600687"/>
                  </a:lnTo>
                  <a:lnTo>
                    <a:pt x="1785695" y="1621354"/>
                  </a:lnTo>
                  <a:lnTo>
                    <a:pt x="1740656" y="1640609"/>
                  </a:lnTo>
                  <a:lnTo>
                    <a:pt x="1694392" y="1658410"/>
                  </a:lnTo>
                  <a:lnTo>
                    <a:pt x="1646960" y="1674714"/>
                  </a:lnTo>
                  <a:lnTo>
                    <a:pt x="1598417" y="1689481"/>
                  </a:lnTo>
                  <a:lnTo>
                    <a:pt x="1548820" y="1702667"/>
                  </a:lnTo>
                  <a:lnTo>
                    <a:pt x="1498223" y="1714231"/>
                  </a:lnTo>
                  <a:lnTo>
                    <a:pt x="1446686" y="1724131"/>
                  </a:lnTo>
                  <a:lnTo>
                    <a:pt x="1394262" y="1732325"/>
                  </a:lnTo>
                  <a:lnTo>
                    <a:pt x="1341010" y="1738772"/>
                  </a:lnTo>
                  <a:lnTo>
                    <a:pt x="1286986" y="1743428"/>
                  </a:lnTo>
                  <a:lnTo>
                    <a:pt x="1232246" y="1746253"/>
                  </a:lnTo>
                  <a:lnTo>
                    <a:pt x="1176847" y="1747203"/>
                  </a:lnTo>
                  <a:lnTo>
                    <a:pt x="1121448" y="1746253"/>
                  </a:lnTo>
                  <a:lnTo>
                    <a:pt x="1066708" y="1743428"/>
                  </a:lnTo>
                  <a:lnTo>
                    <a:pt x="1012684" y="1738772"/>
                  </a:lnTo>
                  <a:lnTo>
                    <a:pt x="959432" y="1732325"/>
                  </a:lnTo>
                  <a:lnTo>
                    <a:pt x="907009" y="1724131"/>
                  </a:lnTo>
                  <a:lnTo>
                    <a:pt x="855471" y="1714231"/>
                  </a:lnTo>
                  <a:lnTo>
                    <a:pt x="804875" y="1702667"/>
                  </a:lnTo>
                  <a:lnTo>
                    <a:pt x="755277" y="1689481"/>
                  </a:lnTo>
                  <a:lnTo>
                    <a:pt x="706734" y="1674714"/>
                  </a:lnTo>
                  <a:lnTo>
                    <a:pt x="659302" y="1658410"/>
                  </a:lnTo>
                  <a:lnTo>
                    <a:pt x="613038" y="1640609"/>
                  </a:lnTo>
                  <a:lnTo>
                    <a:pt x="567999" y="1621354"/>
                  </a:lnTo>
                  <a:lnTo>
                    <a:pt x="524240" y="1600687"/>
                  </a:lnTo>
                  <a:lnTo>
                    <a:pt x="481819" y="1578650"/>
                  </a:lnTo>
                  <a:lnTo>
                    <a:pt x="440792" y="1555284"/>
                  </a:lnTo>
                  <a:lnTo>
                    <a:pt x="401215" y="1530631"/>
                  </a:lnTo>
                  <a:lnTo>
                    <a:pt x="363145" y="1504734"/>
                  </a:lnTo>
                  <a:lnTo>
                    <a:pt x="326638" y="1477635"/>
                  </a:lnTo>
                  <a:lnTo>
                    <a:pt x="291752" y="1449375"/>
                  </a:lnTo>
                  <a:lnTo>
                    <a:pt x="258542" y="1419996"/>
                  </a:lnTo>
                  <a:lnTo>
                    <a:pt x="227065" y="1389541"/>
                  </a:lnTo>
                  <a:lnTo>
                    <a:pt x="197377" y="1358051"/>
                  </a:lnTo>
                  <a:lnTo>
                    <a:pt x="169536" y="1325568"/>
                  </a:lnTo>
                  <a:lnTo>
                    <a:pt x="143597" y="1292135"/>
                  </a:lnTo>
                  <a:lnTo>
                    <a:pt x="119617" y="1257792"/>
                  </a:lnTo>
                  <a:lnTo>
                    <a:pt x="97652" y="1222583"/>
                  </a:lnTo>
                  <a:lnTo>
                    <a:pt x="77760" y="1186548"/>
                  </a:lnTo>
                  <a:lnTo>
                    <a:pt x="59997" y="1149731"/>
                  </a:lnTo>
                  <a:lnTo>
                    <a:pt x="44418" y="1112172"/>
                  </a:lnTo>
                  <a:lnTo>
                    <a:pt x="31081" y="1073915"/>
                  </a:lnTo>
                  <a:lnTo>
                    <a:pt x="20043" y="1035000"/>
                  </a:lnTo>
                  <a:lnTo>
                    <a:pt x="11358" y="995470"/>
                  </a:lnTo>
                  <a:lnTo>
                    <a:pt x="5086" y="955366"/>
                  </a:lnTo>
                  <a:lnTo>
                    <a:pt x="1280" y="914732"/>
                  </a:lnTo>
                  <a:lnTo>
                    <a:pt x="0" y="873608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69412" y="1725074"/>
            <a:ext cx="4097020" cy="84645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 b="1" dirty="0">
                <a:latin typeface="Carlito"/>
                <a:cs typeface="Carlito"/>
              </a:rPr>
              <a:t>P(C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and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f)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P(C).P(f|C)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0.004</a:t>
            </a:r>
            <a:endParaRPr sz="1800">
              <a:latin typeface="Carlito"/>
              <a:cs typeface="Carlito"/>
            </a:endParaRPr>
          </a:p>
          <a:p>
            <a:pPr marL="4011295">
              <a:lnSpc>
                <a:spcPct val="100000"/>
              </a:lnSpc>
              <a:spcBef>
                <a:spcPts val="1070"/>
              </a:spcBef>
            </a:pPr>
            <a:r>
              <a:rPr sz="1800" b="1" spc="-50" dirty="0">
                <a:latin typeface="Carlito"/>
                <a:cs typeface="Carlito"/>
              </a:rPr>
              <a:t>f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7206" y="2950931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P(f)</a:t>
            </a:r>
            <a:r>
              <a:rPr sz="1800" b="1" spc="-2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20" dirty="0">
                <a:latin typeface="Carlito"/>
                <a:cs typeface="Carlito"/>
              </a:rPr>
              <a:t> 0.02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4644" y="3653065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P(C)</a:t>
            </a:r>
            <a:r>
              <a:rPr sz="1800" b="1" spc="-3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=</a:t>
            </a:r>
            <a:r>
              <a:rPr sz="1800" b="1" spc="-3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0.01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31782" y="1408009"/>
            <a:ext cx="4330065" cy="2818130"/>
            <a:chOff x="2731782" y="1408009"/>
            <a:chExt cx="4330065" cy="2818130"/>
          </a:xfrm>
        </p:grpSpPr>
        <p:sp>
          <p:nvSpPr>
            <p:cNvPr id="13" name="object 13"/>
            <p:cNvSpPr/>
            <p:nvPr/>
          </p:nvSpPr>
          <p:spPr>
            <a:xfrm>
              <a:off x="2736544" y="1412772"/>
              <a:ext cx="4320540" cy="2808605"/>
            </a:xfrm>
            <a:custGeom>
              <a:avLst/>
              <a:gdLst/>
              <a:ahLst/>
              <a:cxnLst/>
              <a:rect l="l" t="t" r="r" b="b"/>
              <a:pathLst>
                <a:path w="4320540" h="2808604">
                  <a:moveTo>
                    <a:pt x="0" y="0"/>
                  </a:moveTo>
                  <a:lnTo>
                    <a:pt x="4320466" y="0"/>
                  </a:lnTo>
                </a:path>
                <a:path w="4320540" h="2808604">
                  <a:moveTo>
                    <a:pt x="0" y="0"/>
                  </a:moveTo>
                  <a:lnTo>
                    <a:pt x="0" y="2808319"/>
                  </a:lnTo>
                </a:path>
                <a:path w="4320540" h="2808604">
                  <a:moveTo>
                    <a:pt x="0" y="2808319"/>
                  </a:moveTo>
                  <a:lnTo>
                    <a:pt x="4320466" y="2772294"/>
                  </a:lnTo>
                </a:path>
                <a:path w="4320540" h="2808604">
                  <a:moveTo>
                    <a:pt x="4320466" y="2772294"/>
                  </a:moveTo>
                  <a:lnTo>
                    <a:pt x="4320466" y="0"/>
                  </a:lnTo>
                </a:path>
                <a:path w="4320540" h="2808604">
                  <a:moveTo>
                    <a:pt x="1481922" y="976025"/>
                  </a:moveTo>
                  <a:lnTo>
                    <a:pt x="607998" y="807603"/>
                  </a:lnTo>
                </a:path>
              </a:pathLst>
            </a:custGeom>
            <a:ln w="9524">
              <a:solidFill>
                <a:srgbClr val="497C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6143" y="221188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26874" y="21037"/>
                  </a:moveTo>
                  <a:lnTo>
                    <a:pt x="0" y="4949"/>
                  </a:lnTo>
                  <a:lnTo>
                    <a:pt x="30924" y="0"/>
                  </a:lnTo>
                  <a:lnTo>
                    <a:pt x="18399" y="8492"/>
                  </a:lnTo>
                  <a:lnTo>
                    <a:pt x="26874" y="21037"/>
                  </a:lnTo>
                  <a:close/>
                </a:path>
              </a:pathLst>
            </a:custGeom>
            <a:solidFill>
              <a:srgbClr val="497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26143" y="221188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8399" y="8492"/>
                  </a:moveTo>
                  <a:lnTo>
                    <a:pt x="30924" y="0"/>
                  </a:lnTo>
                  <a:lnTo>
                    <a:pt x="0" y="4949"/>
                  </a:lnTo>
                  <a:lnTo>
                    <a:pt x="26874" y="21037"/>
                  </a:lnTo>
                  <a:lnTo>
                    <a:pt x="18399" y="8492"/>
                  </a:lnTo>
                  <a:close/>
                </a:path>
              </a:pathLst>
            </a:custGeom>
            <a:ln w="9524">
              <a:solidFill>
                <a:srgbClr val="497C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199" rIns="0" bIns="0" rtlCol="0">
            <a:spAutoFit/>
          </a:bodyPr>
          <a:lstStyle/>
          <a:p>
            <a:pPr marL="1765935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0000"/>
                </a:solidFill>
                <a:latin typeface="Carlito"/>
                <a:cs typeface="Carlito"/>
              </a:rPr>
              <a:t>Venn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Diagram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illustrating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one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feature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and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two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class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problem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540" y="5124179"/>
            <a:ext cx="108038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rlito"/>
                <a:cs typeface="Carlito"/>
              </a:rPr>
              <a:t>Probability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of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joint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event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-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sample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comes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from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class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has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feature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value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X:</a:t>
            </a:r>
            <a:endParaRPr sz="2400">
              <a:latin typeface="Carlito"/>
              <a:cs typeface="Carlito"/>
            </a:endParaRPr>
          </a:p>
          <a:p>
            <a:pPr marR="558165" algn="ctr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latin typeface="Carlito"/>
                <a:cs typeface="Carlito"/>
              </a:rPr>
              <a:t>P(C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X)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P(C).P(X|C)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P(X).P(C|X)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0.01*0.4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0.02*0.2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D45-80E3-2B7F-FC20-DB96D426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364715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Compute : Probability in the deck of cards (52 excluding jokers)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/>
              <a:t>Probability of (King/Face)</a:t>
            </a:r>
            <a:br>
              <a:rPr lang="en-US" dirty="0"/>
            </a:b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2284-B8FE-F8FC-D3E5-B06F18398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9276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221" y="209816"/>
            <a:ext cx="61525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Example2:</a:t>
            </a:r>
            <a:r>
              <a:rPr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Two</a:t>
            </a:r>
            <a:r>
              <a:rPr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FF0000"/>
                </a:solidFill>
                <a:latin typeface="Carlito"/>
                <a:cs typeface="Carlito"/>
              </a:rPr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123" y="772426"/>
            <a:ext cx="10713085" cy="29514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10795">
              <a:lnSpc>
                <a:spcPts val="3460"/>
              </a:lnSpc>
              <a:spcBef>
                <a:spcPts val="530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Find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that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king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drawn,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given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that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card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was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drawn</a:t>
            </a:r>
            <a:r>
              <a:rPr sz="32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using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theorem.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—--------------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4/12</a:t>
            </a:r>
            <a:endParaRPr sz="3200" dirty="0">
              <a:latin typeface="Carlito"/>
              <a:cs typeface="Carlito"/>
            </a:endParaRPr>
          </a:p>
          <a:p>
            <a:pPr marL="354330" indent="-281305">
              <a:lnSpc>
                <a:spcPts val="3400"/>
              </a:lnSpc>
              <a:buFont typeface="Arial"/>
              <a:buChar char="•"/>
              <a:tabLst>
                <a:tab pos="354330" algn="l"/>
              </a:tabLst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Compute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: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deck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cards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(52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excluding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jokers)</a:t>
            </a:r>
            <a:endParaRPr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35"/>
              </a:spcBef>
              <a:buFont typeface="Arial"/>
              <a:buChar char="•"/>
            </a:pPr>
            <a:endParaRPr sz="3200" dirty="0">
              <a:latin typeface="Carlito"/>
              <a:cs typeface="Carlito"/>
            </a:endParaRPr>
          </a:p>
          <a:p>
            <a:pPr marL="354330" indent="-281305">
              <a:lnSpc>
                <a:spcPct val="100000"/>
              </a:lnSpc>
              <a:buFont typeface="Arial"/>
              <a:buChar char="•"/>
              <a:tabLst>
                <a:tab pos="354330" algn="l"/>
              </a:tabLst>
            </a:pP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(King|Face)</a:t>
            </a:r>
            <a:endParaRPr sz="3200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028" y="4302404"/>
          <a:ext cx="10238740" cy="150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marL="313055" indent="-281305">
                        <a:lnSpc>
                          <a:spcPts val="3535"/>
                        </a:lnSpc>
                        <a:buFont typeface="Arial"/>
                        <a:buChar char="•"/>
                        <a:tabLst>
                          <a:tab pos="313055" algn="l"/>
                        </a:tabLst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It</a:t>
                      </a:r>
                      <a:r>
                        <a:rPr sz="32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is</a:t>
                      </a:r>
                      <a:r>
                        <a:rPr sz="3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given</a:t>
                      </a:r>
                      <a:r>
                        <a:rPr sz="3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35" dirty="0">
                          <a:latin typeface="Carlito"/>
                          <a:cs typeface="Carlito"/>
                        </a:rPr>
                        <a:t>by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3535"/>
                        </a:lnSpc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P(King|Face)</a:t>
                      </a:r>
                      <a:r>
                        <a:rPr sz="3200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3535"/>
                        </a:lnSpc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P(Face|King)</a:t>
                      </a:r>
                      <a:r>
                        <a:rPr sz="3200" spc="-8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*</a:t>
                      </a:r>
                      <a:r>
                        <a:rPr sz="3200" spc="-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P(King)/</a:t>
                      </a:r>
                      <a:r>
                        <a:rPr sz="3200" spc="-8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P(Face)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3490"/>
                        </a:lnSpc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*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(4/52)</a:t>
                      </a:r>
                      <a:r>
                        <a:rPr sz="32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(12/52)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3490"/>
                        </a:lnSpc>
                      </a:pPr>
                      <a:r>
                        <a:rPr sz="3200" spc="-25" dirty="0">
                          <a:latin typeface="Carlito"/>
                          <a:cs typeface="Carlito"/>
                        </a:rPr>
                        <a:t>1/3</a:t>
                      </a:r>
                      <a:endParaRPr sz="3200" dirty="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0986" y="2132863"/>
            <a:ext cx="4118466" cy="20882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899" y="488649"/>
            <a:ext cx="12399275" cy="63692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026" y="745933"/>
            <a:ext cx="12514973" cy="399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4.</a:t>
            </a:r>
            <a:endParaRPr sz="2800" dirty="0">
              <a:latin typeface="Carlito"/>
              <a:cs typeface="Carlito"/>
            </a:endParaRPr>
          </a:p>
          <a:p>
            <a:pPr marL="12700" marR="5116830">
              <a:lnSpc>
                <a:spcPct val="180000"/>
              </a:lnSpc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disease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occurs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0.5%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population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diagnostic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in:</a:t>
            </a:r>
            <a:endParaRPr sz="2800" dirty="0">
              <a:latin typeface="Carlito"/>
              <a:cs typeface="Carlito"/>
            </a:endParaRPr>
          </a:p>
          <a:p>
            <a:pPr marL="721360" indent="-316230">
              <a:lnSpc>
                <a:spcPts val="3295"/>
              </a:lnSpc>
              <a:buClr>
                <a:srgbClr val="99CA38"/>
              </a:buClr>
              <a:buFont typeface="Arial"/>
              <a:buChar char="◦"/>
              <a:tabLst>
                <a:tab pos="721360" algn="l"/>
              </a:tabLst>
            </a:pPr>
            <a:r>
              <a:rPr sz="2800" dirty="0">
                <a:latin typeface="Carlito"/>
                <a:cs typeface="Carlito"/>
              </a:rPr>
              <a:t>99%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disease</a:t>
            </a:r>
            <a:endParaRPr sz="2800" dirty="0">
              <a:latin typeface="Carlito"/>
              <a:cs typeface="Carlito"/>
            </a:endParaRPr>
          </a:p>
          <a:p>
            <a:pPr marL="721360" indent="-316230">
              <a:lnSpc>
                <a:spcPct val="100000"/>
              </a:lnSpc>
              <a:buClr>
                <a:srgbClr val="99CA38"/>
              </a:buClr>
              <a:buFont typeface="Arial"/>
              <a:buChar char="◦"/>
              <a:tabLst>
                <a:tab pos="721360" algn="l"/>
              </a:tabLst>
            </a:pPr>
            <a:r>
              <a:rPr sz="2800" dirty="0">
                <a:latin typeface="Carlito"/>
                <a:cs typeface="Carlito"/>
              </a:rPr>
              <a:t>5%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without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disease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(false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positive)</a:t>
            </a:r>
            <a:endParaRPr sz="2800" dirty="0">
              <a:latin typeface="Carlito"/>
              <a:cs typeface="Carlito"/>
            </a:endParaRPr>
          </a:p>
          <a:p>
            <a:pPr marL="12700" marR="5080">
              <a:lnSpc>
                <a:spcPts val="3020"/>
              </a:lnSpc>
              <a:spcBef>
                <a:spcPts val="3140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person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What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him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having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disease,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result?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295400"/>
            <a:ext cx="10515213" cy="43509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407" y="1268757"/>
            <a:ext cx="11308834" cy="48172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442" y="1909908"/>
            <a:ext cx="11101550" cy="23772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160" y="268791"/>
            <a:ext cx="53638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solidFill>
                  <a:srgbClr val="FF0000"/>
                </a:solidFill>
                <a:latin typeface="Times New Roman"/>
                <a:cs typeface="Times New Roman"/>
              </a:rPr>
              <a:t>Generalized</a:t>
            </a:r>
            <a:r>
              <a:rPr sz="35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0000"/>
                </a:solidFill>
                <a:latin typeface="Times New Roman"/>
                <a:cs typeface="Times New Roman"/>
              </a:rPr>
              <a:t>Bayes</a:t>
            </a:r>
            <a:r>
              <a:rPr sz="35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FF0000"/>
                </a:solidFill>
                <a:latin typeface="Times New Roman"/>
                <a:cs typeface="Times New Roman"/>
              </a:rPr>
              <a:t>Theorem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454" y="1057845"/>
            <a:ext cx="11656060" cy="3747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3055" indent="-300355">
              <a:lnSpc>
                <a:spcPts val="3420"/>
              </a:lnSpc>
              <a:spcBef>
                <a:spcPts val="130"/>
              </a:spcBef>
              <a:buFont typeface="Arial"/>
              <a:buChar char="•"/>
              <a:tabLst>
                <a:tab pos="313055" algn="l"/>
                <a:tab pos="1812289" algn="l"/>
              </a:tabLst>
            </a:pPr>
            <a:r>
              <a:rPr sz="2900" spc="-10" dirty="0">
                <a:latin typeface="Carlito"/>
                <a:cs typeface="Carlito"/>
              </a:rPr>
              <a:t>Consider</a:t>
            </a:r>
            <a:r>
              <a:rPr sz="2900" dirty="0">
                <a:latin typeface="Carlito"/>
                <a:cs typeface="Carlito"/>
              </a:rPr>
              <a:t>	we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have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3</a:t>
            </a:r>
            <a:r>
              <a:rPr sz="2900" spc="1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classes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A1,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A2</a:t>
            </a:r>
            <a:r>
              <a:rPr sz="2900" spc="1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and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A3.</a:t>
            </a:r>
            <a:endParaRPr sz="2900">
              <a:latin typeface="Carlito"/>
              <a:cs typeface="Carlito"/>
            </a:endParaRPr>
          </a:p>
          <a:p>
            <a:pPr marL="313055" indent="-300355">
              <a:lnSpc>
                <a:spcPts val="3360"/>
              </a:lnSpc>
              <a:buFont typeface="Arial"/>
              <a:buChar char="•"/>
              <a:tabLst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Area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under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Red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box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is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sample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space</a:t>
            </a:r>
            <a:endParaRPr sz="2900">
              <a:latin typeface="Carlito"/>
              <a:cs typeface="Carlito"/>
            </a:endParaRPr>
          </a:p>
          <a:p>
            <a:pPr marL="53975" marR="5173980" indent="-41910">
              <a:lnSpc>
                <a:spcPts val="3360"/>
              </a:lnSpc>
              <a:spcBef>
                <a:spcPts val="155"/>
              </a:spcBef>
              <a:buFont typeface="Arial"/>
              <a:buChar char="•"/>
              <a:tabLst>
                <a:tab pos="53975" algn="l"/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	Consider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they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are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mutually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exclusive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and </a:t>
            </a:r>
            <a:r>
              <a:rPr sz="2900" dirty="0">
                <a:latin typeface="Carlito"/>
                <a:cs typeface="Carlito"/>
              </a:rPr>
              <a:t>collectively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exhaustive.</a:t>
            </a:r>
            <a:endParaRPr sz="2900">
              <a:latin typeface="Carlito"/>
              <a:cs typeface="Carlito"/>
            </a:endParaRPr>
          </a:p>
          <a:p>
            <a:pPr marL="313055" indent="-300355">
              <a:lnSpc>
                <a:spcPts val="3204"/>
              </a:lnSpc>
              <a:buFont typeface="Arial"/>
              <a:buChar char="•"/>
              <a:tabLst>
                <a:tab pos="313055" algn="l"/>
                <a:tab pos="4445635" algn="l"/>
              </a:tabLst>
            </a:pPr>
            <a:r>
              <a:rPr sz="2900" dirty="0">
                <a:latin typeface="Carlito"/>
                <a:cs typeface="Carlito"/>
              </a:rPr>
              <a:t>Mutually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exclusive</a:t>
            </a:r>
            <a:r>
              <a:rPr sz="2900" spc="1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means,</a:t>
            </a:r>
            <a:r>
              <a:rPr sz="2900" dirty="0">
                <a:latin typeface="Carlito"/>
                <a:cs typeface="Carlito"/>
              </a:rPr>
              <a:t>	if one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event occurs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spc="-20" dirty="0">
                <a:latin typeface="Carlito"/>
                <a:cs typeface="Carlito"/>
              </a:rPr>
              <a:t>then</a:t>
            </a:r>
            <a:endParaRPr sz="2900">
              <a:latin typeface="Carlito"/>
              <a:cs typeface="Carlito"/>
            </a:endParaRPr>
          </a:p>
          <a:p>
            <a:pPr marL="222250">
              <a:lnSpc>
                <a:spcPts val="3360"/>
              </a:lnSpc>
            </a:pPr>
            <a:r>
              <a:rPr sz="2900" dirty="0">
                <a:latin typeface="Carlito"/>
                <a:cs typeface="Carlito"/>
              </a:rPr>
              <a:t>another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event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cannot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happen.</a:t>
            </a:r>
            <a:endParaRPr sz="2900">
              <a:latin typeface="Carlito"/>
              <a:cs typeface="Carlito"/>
            </a:endParaRPr>
          </a:p>
          <a:p>
            <a:pPr marL="313055" marR="5080" indent="-300990">
              <a:lnSpc>
                <a:spcPts val="2820"/>
              </a:lnSpc>
              <a:spcBef>
                <a:spcPts val="580"/>
              </a:spcBef>
              <a:buFont typeface="Arial"/>
              <a:buChar char="•"/>
              <a:tabLst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Collectively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exhaustive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means,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if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we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combine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all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probabilities,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i.e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P(A1), </a:t>
            </a:r>
            <a:r>
              <a:rPr sz="2900" dirty="0">
                <a:latin typeface="Carlito"/>
                <a:cs typeface="Carlito"/>
              </a:rPr>
              <a:t>P(A2)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and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P(A3),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it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gives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sample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space,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i.e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total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rectangular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red </a:t>
            </a:r>
            <a:r>
              <a:rPr sz="2900" dirty="0">
                <a:latin typeface="Carlito"/>
                <a:cs typeface="Carlito"/>
              </a:rPr>
              <a:t>coloured</a:t>
            </a:r>
            <a:r>
              <a:rPr sz="2900" spc="1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space.</a:t>
            </a:r>
            <a:endParaRPr sz="29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4982" y="862575"/>
            <a:ext cx="4287491" cy="27362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193" rIns="0" bIns="0" rtlCol="0">
            <a:spAutoFit/>
          </a:bodyPr>
          <a:lstStyle/>
          <a:p>
            <a:pPr marL="3494404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00"/>
                </a:solidFill>
                <a:latin typeface="Liberation Sans Narrow"/>
                <a:cs typeface="Liberation Sans Narrow"/>
              </a:rPr>
              <a:t>Supervised</a:t>
            </a:r>
            <a:r>
              <a:rPr sz="3600" b="0" spc="-50" dirty="0">
                <a:solidFill>
                  <a:srgbClr val="000000"/>
                </a:solidFill>
                <a:latin typeface="Liberation Sans Narrow"/>
                <a:cs typeface="Liberation Sans Narrow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Liberation Sans Narrow"/>
                <a:cs typeface="Liberation Sans Narrow"/>
              </a:rPr>
              <a:t>Learning</a:t>
            </a:r>
            <a:endParaRPr sz="3600">
              <a:latin typeface="Liberation Sans Narrow"/>
              <a:cs typeface="Liberation Sans Narro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143" y="1489042"/>
            <a:ext cx="10635058" cy="46831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074" y="659700"/>
            <a:ext cx="9714865" cy="17322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Consider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now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another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event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occurs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over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A1,A2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A3.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Some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area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A1,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A2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A3.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shown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figure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below: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8475" y="3022394"/>
            <a:ext cx="6552706" cy="345804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15" y="104448"/>
            <a:ext cx="7574915" cy="28702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shown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A2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A3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210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total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1762" y="3212968"/>
            <a:ext cx="6558886" cy="36450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7508" y="253044"/>
            <a:ext cx="1080117" cy="5063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7508" y="906258"/>
            <a:ext cx="1080117" cy="5567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8907" y="1609931"/>
            <a:ext cx="1088722" cy="5116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088" y="3428993"/>
            <a:ext cx="5213989" cy="8453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275" y="345448"/>
            <a:ext cx="10507980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Remember</a:t>
            </a:r>
            <a:r>
              <a:rPr sz="3200" spc="-145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785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Equation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previous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slide: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785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Replacing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first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second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equation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slide,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get: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618" y="336304"/>
            <a:ext cx="7848859" cy="9696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0936" y="2176615"/>
            <a:ext cx="5213989" cy="8453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551" y="4842165"/>
            <a:ext cx="11393474" cy="14098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447" y="475804"/>
            <a:ext cx="5116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Further</a:t>
            </a:r>
            <a:r>
              <a:rPr sz="4400" b="0" spc="-20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simplified</a:t>
            </a:r>
            <a:r>
              <a:rPr sz="4400" b="0" spc="-1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rlito"/>
                <a:cs typeface="Carlito"/>
              </a:rPr>
              <a:t>P(B)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538" y="1772821"/>
            <a:ext cx="11526876" cy="46085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2295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Arriving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at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Generalized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version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theorem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943" y="1124747"/>
            <a:ext cx="6716086" cy="30482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2943" y="4437108"/>
            <a:ext cx="6716036" cy="24208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762000"/>
            <a:ext cx="12420600" cy="324499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4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5.</a:t>
            </a:r>
            <a:endParaRPr lang="en-US" sz="2400" b="1" spc="-25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ts val="2835"/>
              </a:lnSpc>
              <a:spcBef>
                <a:spcPts val="140"/>
              </a:spcBef>
            </a:pPr>
            <a:endParaRPr lang="en-IN" sz="2400" b="1" spc="-25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ts val="2565"/>
              </a:lnSpc>
              <a:tabLst>
                <a:tab pos="926465" algn="l"/>
              </a:tabLst>
            </a:pPr>
            <a:r>
              <a:rPr sz="2800" spc="-10" dirty="0">
                <a:latin typeface="Carlito"/>
                <a:cs typeface="Carlito"/>
              </a:rPr>
              <a:t>Given</a:t>
            </a:r>
            <a:r>
              <a:rPr sz="2800" dirty="0">
                <a:latin typeface="Carlito"/>
                <a:cs typeface="Carlito"/>
              </a:rPr>
              <a:t>	1%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certain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genetic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defect</a:t>
            </a:r>
            <a:endParaRPr sz="28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endParaRPr lang="en-US" sz="28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r>
              <a:rPr sz="2800" dirty="0">
                <a:latin typeface="Carlito"/>
                <a:cs typeface="Carlito"/>
              </a:rPr>
              <a:t>90%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defect</a:t>
            </a:r>
            <a:r>
              <a:rPr sz="2800" dirty="0">
                <a:latin typeface="Carlito"/>
                <a:cs typeface="Carlito"/>
              </a:rPr>
              <a:t>(</a:t>
            </a:r>
            <a:r>
              <a:rPr sz="2800" dirty="0" err="1">
                <a:latin typeface="Carlito"/>
                <a:cs typeface="Carlito"/>
              </a:rPr>
              <a:t>true</a:t>
            </a:r>
            <a:r>
              <a:rPr sz="2800" spc="-10" dirty="0" err="1">
                <a:latin typeface="Carlito"/>
                <a:cs typeface="Carlito"/>
              </a:rPr>
              <a:t>positives</a:t>
            </a:r>
            <a:r>
              <a:rPr sz="2800" spc="-10" dirty="0">
                <a:latin typeface="Carlito"/>
                <a:cs typeface="Carlito"/>
              </a:rPr>
              <a:t>). </a:t>
            </a:r>
            <a:r>
              <a:rPr sz="2800" dirty="0">
                <a:latin typeface="Carlito"/>
                <a:cs typeface="Carlito"/>
              </a:rPr>
              <a:t>9.6%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false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positives</a:t>
            </a:r>
            <a:endParaRPr sz="28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endParaRPr lang="en-US" sz="28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person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result,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what</a:t>
            </a:r>
            <a:r>
              <a:rPr sz="2800" b="1" spc="2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are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odds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they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actually</a:t>
            </a:r>
            <a:r>
              <a:rPr sz="2800" b="1" spc="2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have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genetic defect?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385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299" y="127857"/>
            <a:ext cx="12142470" cy="6428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4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5.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565"/>
              </a:lnSpc>
              <a:tabLst>
                <a:tab pos="926465" algn="l"/>
              </a:tabLst>
            </a:pPr>
            <a:r>
              <a:rPr sz="2400" spc="-10" dirty="0">
                <a:latin typeface="Carlito"/>
                <a:cs typeface="Carlito"/>
              </a:rPr>
              <a:t>Given</a:t>
            </a:r>
            <a:r>
              <a:rPr sz="2400" dirty="0">
                <a:latin typeface="Carlito"/>
                <a:cs typeface="Carlito"/>
              </a:rPr>
              <a:t>	1%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people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certain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genetic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defect</a:t>
            </a:r>
            <a:endParaRPr sz="24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r>
              <a:rPr sz="2400" dirty="0">
                <a:latin typeface="Carlito"/>
                <a:cs typeface="Carlito"/>
              </a:rPr>
              <a:t>90%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defect</a:t>
            </a:r>
            <a:r>
              <a:rPr sz="2400" dirty="0">
                <a:latin typeface="Carlito"/>
                <a:cs typeface="Carlito"/>
              </a:rPr>
              <a:t>	(true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positives). </a:t>
            </a:r>
            <a:r>
              <a:rPr sz="2400" dirty="0">
                <a:latin typeface="Carlito"/>
                <a:cs typeface="Carlito"/>
              </a:rPr>
              <a:t>9.6%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</a:t>
            </a:r>
            <a:endParaRPr sz="24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r>
              <a:rPr sz="2400" dirty="0">
                <a:latin typeface="Carlito"/>
                <a:cs typeface="Carlito"/>
              </a:rPr>
              <a:t>If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result,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what</a:t>
            </a:r>
            <a:r>
              <a:rPr sz="2400" b="1" spc="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are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odds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they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actually</a:t>
            </a:r>
            <a:r>
              <a:rPr sz="2400" b="1" spc="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have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genetic defect?</a:t>
            </a:r>
            <a:endParaRPr sz="2400" dirty="0">
              <a:latin typeface="Carlito"/>
              <a:cs typeface="Carlito"/>
            </a:endParaRPr>
          </a:p>
          <a:p>
            <a:pPr marL="469265" marR="2282825">
              <a:lnSpc>
                <a:spcPts val="2790"/>
              </a:lnSpc>
              <a:spcBef>
                <a:spcPts val="2875"/>
              </a:spcBef>
            </a:pP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faulty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gene.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question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1%.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means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6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not</a:t>
            </a:r>
            <a:r>
              <a:rPr sz="2400" i="1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(~A)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99%.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660"/>
              </a:lnSpc>
            </a:pPr>
            <a:r>
              <a:rPr sz="2400" dirty="0">
                <a:latin typeface="Carlito"/>
                <a:cs typeface="Carlito"/>
              </a:rPr>
              <a:t>X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result.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785"/>
              </a:lnSpc>
            </a:pPr>
            <a:r>
              <a:rPr sz="2400" dirty="0">
                <a:latin typeface="Carlito"/>
                <a:cs typeface="Carlito"/>
              </a:rPr>
              <a:t>P(A|X)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result.</a:t>
            </a:r>
            <a:endParaRPr sz="2400" dirty="0">
              <a:latin typeface="Carlito"/>
              <a:cs typeface="Carlito"/>
            </a:endParaRPr>
          </a:p>
          <a:p>
            <a:pPr marL="469265" marR="5080">
              <a:lnSpc>
                <a:spcPts val="2790"/>
              </a:lnSpc>
              <a:spcBef>
                <a:spcPts val="120"/>
              </a:spcBef>
              <a:tabLst>
                <a:tab pos="11287760" algn="l"/>
              </a:tabLst>
            </a:pPr>
            <a:r>
              <a:rPr sz="2400" dirty="0">
                <a:latin typeface="Carlito"/>
                <a:cs typeface="Carlito"/>
              </a:rPr>
              <a:t>P(X|A)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result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actually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=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20" dirty="0">
                <a:latin typeface="Carlito"/>
                <a:cs typeface="Carlito"/>
              </a:rPr>
              <a:t>90%. </a:t>
            </a:r>
            <a:r>
              <a:rPr sz="2400" dirty="0">
                <a:latin typeface="Carlito"/>
                <a:cs typeface="Carlito"/>
              </a:rPr>
              <a:t>p(X|~A)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6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doesn’t</a:t>
            </a:r>
            <a:r>
              <a:rPr sz="2400" i="1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gene.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215"/>
              </a:lnSpc>
            </a:pPr>
            <a:r>
              <a:rPr sz="2400" dirty="0">
                <a:latin typeface="Carlito"/>
                <a:cs typeface="Carlito"/>
              </a:rPr>
              <a:t>question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9.6%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835"/>
              </a:lnSpc>
            </a:pPr>
            <a:r>
              <a:rPr sz="2400" dirty="0">
                <a:latin typeface="Carlito"/>
                <a:cs typeface="Carlito"/>
              </a:rPr>
              <a:t>Now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information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need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put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equation: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2400" dirty="0">
                <a:latin typeface="Carlito"/>
                <a:cs typeface="Carlito"/>
              </a:rPr>
              <a:t>P(A|X)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(.9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.01)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(.9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.01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.096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.99)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0.0865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(8.65%).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2690"/>
              </a:spcBef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faulty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8.65%.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305" y="140886"/>
            <a:ext cx="12111355" cy="25174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80"/>
              </a:spcBef>
            </a:pPr>
            <a:r>
              <a:rPr sz="2400" b="1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50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endParaRPr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following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statistics,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 </a:t>
            </a:r>
            <a:r>
              <a:rPr sz="2400" dirty="0">
                <a:latin typeface="Carlito"/>
                <a:cs typeface="Carlito"/>
              </a:rPr>
              <a:t>mammogram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result?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One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over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50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cancer.</a:t>
            </a:r>
            <a:endParaRPr sz="2400" dirty="0">
              <a:latin typeface="Carlito"/>
              <a:cs typeface="Carlito"/>
            </a:endParaRPr>
          </a:p>
          <a:p>
            <a:pPr marL="469265" marR="1581150">
              <a:lnSpc>
                <a:spcPct val="116700"/>
              </a:lnSpc>
            </a:pPr>
            <a:r>
              <a:rPr sz="2400" dirty="0">
                <a:latin typeface="Carlito"/>
                <a:cs typeface="Carlito"/>
              </a:rPr>
              <a:t>Ninety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mammograms. </a:t>
            </a:r>
            <a:r>
              <a:rPr sz="2400" dirty="0">
                <a:latin typeface="Carlito"/>
                <a:cs typeface="Carlito"/>
              </a:rPr>
              <a:t>Eight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703" y="5261516"/>
            <a:ext cx="592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1915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305" y="140886"/>
            <a:ext cx="12111355" cy="3378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80"/>
              </a:spcBef>
            </a:pPr>
            <a:r>
              <a:rPr sz="2400" b="1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50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endParaRPr sz="2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following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statistics,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 </a:t>
            </a:r>
            <a:r>
              <a:rPr sz="2400" dirty="0">
                <a:latin typeface="Carlito"/>
                <a:cs typeface="Carlito"/>
              </a:rPr>
              <a:t>mammogram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result?</a:t>
            </a:r>
            <a:endParaRPr sz="24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One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over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50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cancer.</a:t>
            </a:r>
            <a:endParaRPr sz="2400">
              <a:latin typeface="Carlito"/>
              <a:cs typeface="Carlito"/>
            </a:endParaRPr>
          </a:p>
          <a:p>
            <a:pPr marL="469265" marR="1581150">
              <a:lnSpc>
                <a:spcPct val="116700"/>
              </a:lnSpc>
            </a:pPr>
            <a:r>
              <a:rPr sz="2400" dirty="0">
                <a:latin typeface="Carlito"/>
                <a:cs typeface="Carlito"/>
              </a:rPr>
              <a:t>Ninety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mammograms. </a:t>
            </a:r>
            <a:r>
              <a:rPr sz="2400" dirty="0">
                <a:latin typeface="Carlito"/>
                <a:cs typeface="Carlito"/>
              </a:rPr>
              <a:t>Eight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positives.</a:t>
            </a:r>
            <a:endParaRPr sz="2400">
              <a:latin typeface="Carlito"/>
              <a:cs typeface="Carlito"/>
            </a:endParaRPr>
          </a:p>
          <a:p>
            <a:pPr marL="12700" marR="7509509">
              <a:lnSpc>
                <a:spcPct val="116700"/>
              </a:lnSpc>
              <a:tabLst>
                <a:tab pos="4126865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Let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women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having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cancer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Positive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test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result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PT.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995" y="3493679"/>
            <a:ext cx="2169160" cy="17322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P(W)=0.01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P(~W)=0.99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P(PT|W)=0.9</a:t>
            </a: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P(~PT|w)=0.08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7137" y="4834797"/>
            <a:ext cx="351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2400" spc="-10" dirty="0">
                <a:latin typeface="Carlito"/>
                <a:cs typeface="Carlito"/>
              </a:rPr>
              <a:t>Compute</a:t>
            </a:r>
            <a:r>
              <a:rPr sz="2400" dirty="0">
                <a:latin typeface="Carlito"/>
                <a:cs typeface="Carlito"/>
              </a:rPr>
              <a:t>	P(testing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703" y="5261516"/>
            <a:ext cx="592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(0.9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0.01)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((0.9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0.01)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(0.08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0.99)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0.10.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7</a:t>
            </a:r>
            <a:r>
              <a:rPr sz="2400" spc="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Box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blue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box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blue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ball.</a:t>
            </a:r>
            <a:r>
              <a:rPr sz="2400" b="0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b="0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ball</a:t>
            </a:r>
            <a:r>
              <a:rPr sz="2400"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selected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1586" y="1232639"/>
            <a:ext cx="12118975" cy="423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2078989" algn="l"/>
                <a:tab pos="4060825" algn="l"/>
              </a:tabLst>
            </a:pPr>
            <a:r>
              <a:rPr sz="2300" spc="-25" dirty="0">
                <a:latin typeface="Times New Roman"/>
                <a:cs typeface="Times New Roman"/>
              </a:rPr>
              <a:t>(i)</a:t>
            </a:r>
            <a:r>
              <a:rPr sz="2300" dirty="0">
                <a:latin typeface="Times New Roman"/>
                <a:cs typeface="Times New Roman"/>
              </a:rPr>
              <a:t>	Select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box</a:t>
            </a:r>
            <a:r>
              <a:rPr sz="2300" dirty="0">
                <a:latin typeface="Times New Roman"/>
                <a:cs typeface="Times New Roman"/>
              </a:rPr>
              <a:t>	(ii)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Choose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ball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from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selected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such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that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each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ball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in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equally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likely </a:t>
            </a:r>
            <a:r>
              <a:rPr sz="2300" dirty="0">
                <a:latin typeface="Times New Roman"/>
                <a:cs typeface="Times New Roman"/>
              </a:rPr>
              <a:t>to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chosen.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probabilities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of</a:t>
            </a:r>
            <a:r>
              <a:rPr sz="2300" dirty="0">
                <a:latin typeface="Times New Roman"/>
                <a:cs typeface="Times New Roman"/>
              </a:rPr>
              <a:t>	selecting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boxes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</a:t>
            </a:r>
            <a:r>
              <a:rPr sz="2300" spc="-114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Q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are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(1/3)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(2/3),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respectively.</a:t>
            </a:r>
            <a:endParaRPr sz="2300">
              <a:latin typeface="Times New Roman"/>
              <a:cs typeface="Times New Roman"/>
            </a:endParaRPr>
          </a:p>
          <a:p>
            <a:pPr marL="202565">
              <a:lnSpc>
                <a:spcPts val="2875"/>
              </a:lnSpc>
            </a:pP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ball,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R="11204575" algn="r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Times New Roman"/>
                <a:cs typeface="Times New Roman"/>
              </a:rPr>
              <a:t>box </a:t>
            </a:r>
            <a:r>
              <a:rPr sz="2400" spc="-5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  <a:p>
            <a:pPr marR="11168380" algn="r">
              <a:lnSpc>
                <a:spcPct val="100000"/>
              </a:lnSpc>
              <a:spcBef>
                <a:spcPts val="1250"/>
              </a:spcBef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202565" marR="8019415">
              <a:lnSpc>
                <a:spcPct val="148300"/>
              </a:lnSpc>
            </a:pPr>
            <a:r>
              <a:rPr sz="2000" b="1" dirty="0">
                <a:latin typeface="Times New Roman"/>
                <a:cs typeface="Times New Roman"/>
              </a:rPr>
              <a:t>R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ball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selected </a:t>
            </a:r>
            <a:r>
              <a:rPr sz="2000" b="1" dirty="0">
                <a:latin typeface="Times New Roman"/>
                <a:cs typeface="Times New Roman"/>
              </a:rPr>
              <a:t>B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blue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ball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0" dirty="0">
                <a:latin typeface="Times New Roman"/>
                <a:cs typeface="Times New Roman"/>
              </a:rPr>
              <a:t> selected</a:t>
            </a:r>
            <a:endParaRPr sz="200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spcBef>
                <a:spcPts val="1160"/>
              </a:spcBef>
            </a:pPr>
            <a:r>
              <a:rPr sz="2000" b="1" spc="-20" dirty="0">
                <a:latin typeface="Times New Roman"/>
                <a:cs typeface="Times New Roman"/>
              </a:rPr>
              <a:t>P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 Event that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box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P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 </a:t>
            </a:r>
            <a:r>
              <a:rPr sz="2000" b="1" spc="-10" dirty="0">
                <a:latin typeface="Times New Roman"/>
                <a:cs typeface="Times New Roman"/>
              </a:rPr>
              <a:t>selected</a:t>
            </a:r>
            <a:endParaRPr sz="2000">
              <a:latin typeface="Times New Roman"/>
              <a:cs typeface="Times New Roman"/>
            </a:endParaRPr>
          </a:p>
          <a:p>
            <a:pPr marL="202565" marR="8272145">
              <a:lnSpc>
                <a:spcPct val="148300"/>
              </a:lnSpc>
            </a:pPr>
            <a:r>
              <a:rPr sz="2000" b="1" dirty="0">
                <a:latin typeface="Times New Roman"/>
                <a:cs typeface="Times New Roman"/>
              </a:rPr>
              <a:t>Q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 that box Q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 </a:t>
            </a:r>
            <a:r>
              <a:rPr sz="2000" b="1" spc="-10" dirty="0">
                <a:latin typeface="Times New Roman"/>
                <a:cs typeface="Times New Roman"/>
              </a:rPr>
              <a:t>selected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calculate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P(P|R)?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591" y="5518589"/>
            <a:ext cx="2826169" cy="485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305" y="200702"/>
            <a:ext cx="12227560" cy="58572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166235">
              <a:lnSpc>
                <a:spcPct val="100000"/>
              </a:lnSpc>
              <a:spcBef>
                <a:spcPts val="660"/>
              </a:spcBef>
              <a:tabLst>
                <a:tab pos="5892165" algn="l"/>
              </a:tabLst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Parametric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	decision</a:t>
            </a:r>
            <a:r>
              <a:rPr sz="28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making</a:t>
            </a:r>
            <a:endParaRPr sz="2800">
              <a:latin typeface="Carlito"/>
              <a:cs typeface="Carlito"/>
            </a:endParaRPr>
          </a:p>
          <a:p>
            <a:pPr marL="12700" marR="94551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This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refers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situation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which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assume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general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form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probability </a:t>
            </a:r>
            <a:r>
              <a:rPr sz="2800" dirty="0">
                <a:latin typeface="Carlito"/>
                <a:cs typeface="Carlito"/>
              </a:rPr>
              <a:t>distribution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function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density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function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class.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rlito"/>
                <a:cs typeface="Carlito"/>
              </a:rPr>
              <a:t>Parametric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Methods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uses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fixed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number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of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spc="-25" dirty="0">
                <a:latin typeface="Carlito"/>
                <a:cs typeface="Carlito"/>
              </a:rPr>
              <a:t>parameters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to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build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-6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model</a:t>
            </a:r>
            <a:r>
              <a:rPr sz="2800" spc="-10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rlito"/>
                <a:cs typeface="Carlito"/>
              </a:rPr>
              <a:t>Parametric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methods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assumed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normal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distribution.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354965" marR="4899025" indent="-290195">
              <a:lnSpc>
                <a:spcPct val="116700"/>
              </a:lnSpc>
              <a:buFont typeface="Arial"/>
              <a:buChar char="•"/>
              <a:tabLst>
                <a:tab pos="469265" algn="l"/>
              </a:tabLst>
            </a:pPr>
            <a:r>
              <a:rPr sz="2800" spc="-20" dirty="0">
                <a:latin typeface="Carlito"/>
                <a:cs typeface="Carlito"/>
              </a:rPr>
              <a:t>Parameters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using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normal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distribution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– 	</a:t>
            </a:r>
            <a:r>
              <a:rPr sz="2800" spc="-20" dirty="0">
                <a:latin typeface="Carlito"/>
                <a:cs typeface="Carlito"/>
              </a:rPr>
              <a:t>Mean</a:t>
            </a:r>
            <a:endParaRPr sz="28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Standard</a:t>
            </a:r>
            <a:r>
              <a:rPr sz="2800" spc="-1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Deviation</a:t>
            </a:r>
            <a:endParaRPr sz="2800">
              <a:latin typeface="Carlito"/>
              <a:cs typeface="Carlito"/>
            </a:endParaRPr>
          </a:p>
          <a:p>
            <a:pPr marL="354965" marR="5080" indent="-29019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For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first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estimate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standard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deviation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each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class.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624" y="626380"/>
            <a:ext cx="5876290" cy="48412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600" dirty="0">
                <a:latin typeface="Times New Roman"/>
                <a:cs typeface="Times New Roman"/>
              </a:rPr>
              <a:t>P(R|P)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ball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selected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box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P</a:t>
            </a:r>
            <a:endParaRPr sz="2600">
              <a:latin typeface="Times New Roman"/>
              <a:cs typeface="Times New Roman"/>
            </a:endParaRPr>
          </a:p>
          <a:p>
            <a:pPr marL="589915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2/5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P(P)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1/3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P(R)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P(P)*P(R|P)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P(Q)*P(R|Q)</a:t>
            </a:r>
            <a:endParaRPr sz="260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(1/3)*(2/5) 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(2/3)*(3/4)</a:t>
            </a:r>
            <a:endParaRPr sz="260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2/15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1/2</a:t>
            </a:r>
            <a:endParaRPr sz="2600">
              <a:latin typeface="Times New Roman"/>
              <a:cs typeface="Times New Roman"/>
            </a:endParaRPr>
          </a:p>
          <a:p>
            <a:pPr marL="424815">
              <a:lnSpc>
                <a:spcPct val="100000"/>
              </a:lnSpc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19/30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11500"/>
              </a:lnSpc>
            </a:pPr>
            <a:r>
              <a:rPr sz="2600" dirty="0">
                <a:latin typeface="Times New Roman"/>
                <a:cs typeface="Times New Roman"/>
              </a:rPr>
              <a:t>Putting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above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Bayes's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Formula </a:t>
            </a:r>
            <a:r>
              <a:rPr sz="2600" dirty="0">
                <a:latin typeface="Times New Roman"/>
                <a:cs typeface="Times New Roman"/>
              </a:rPr>
              <a:t>P(P|R)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(2/5)*(1/3)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/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(19/30)</a:t>
            </a:r>
            <a:endParaRPr sz="2600">
              <a:latin typeface="Times New Roman"/>
              <a:cs typeface="Times New Roman"/>
            </a:endParaRPr>
          </a:p>
          <a:p>
            <a:pPr marL="780415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4/19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924" y="241642"/>
            <a:ext cx="11807825" cy="543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Example-8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aircraft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emergency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locator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transmitter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(ELT)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device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designed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transmit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signal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in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case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crash.</a:t>
            </a:r>
            <a:r>
              <a:rPr sz="3200" spc="-9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20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Altigauge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Manufacturing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Company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80%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ELTs,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Bryant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Company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15%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them,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Company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other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71717"/>
                </a:solidFill>
                <a:latin typeface="Times New Roman"/>
                <a:cs typeface="Times New Roman"/>
              </a:rPr>
              <a:t>5%.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171717"/>
                </a:solidFill>
                <a:latin typeface="Times New Roman"/>
                <a:cs typeface="Times New Roman"/>
              </a:rPr>
              <a:t>ELTs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made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by</a:t>
            </a:r>
            <a:r>
              <a:rPr sz="3200" spc="-20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Altigauge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4%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defects,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Bryant</a:t>
            </a:r>
            <a:r>
              <a:rPr sz="3200" spc="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71717"/>
                </a:solidFill>
                <a:latin typeface="Times New Roman"/>
                <a:cs typeface="Times New Roman"/>
              </a:rPr>
              <a:t>ELTs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6%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defects,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171717"/>
                </a:solidFill>
                <a:latin typeface="Times New Roman"/>
                <a:cs typeface="Times New Roman"/>
              </a:rPr>
              <a:t>ELTs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9%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71717"/>
                </a:solidFill>
                <a:latin typeface="Times New Roman"/>
                <a:cs typeface="Times New Roman"/>
              </a:rPr>
              <a:t>of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(which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helps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explain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why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lowest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market share).</a:t>
            </a:r>
            <a:endParaRPr sz="3200">
              <a:latin typeface="Times New Roman"/>
              <a:cs typeface="Times New Roman"/>
            </a:endParaRPr>
          </a:p>
          <a:p>
            <a:pPr marL="12700" marR="435609">
              <a:lnSpc>
                <a:spcPct val="100000"/>
              </a:lnSpc>
              <a:spcBef>
                <a:spcPts val="359"/>
              </a:spcBef>
            </a:pP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If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randomly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selected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ELT</a:t>
            </a:r>
            <a:r>
              <a:rPr sz="3200" spc="-9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then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tested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found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be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defective,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find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probability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that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it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was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made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by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1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Altigauge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Manufacturing Company.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09" y="154927"/>
            <a:ext cx="63582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75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3100" b="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b="0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3100" b="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b="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100" b="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b="0" dirty="0">
                <a:solidFill>
                  <a:srgbClr val="FF0000"/>
                </a:solidFill>
                <a:latin typeface="Times New Roman"/>
                <a:cs typeface="Times New Roman"/>
              </a:rPr>
              <a:t>find</a:t>
            </a:r>
            <a:r>
              <a:rPr sz="3100" b="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b="0" spc="-10" dirty="0">
                <a:solidFill>
                  <a:srgbClr val="FF0000"/>
                </a:solidFill>
                <a:latin typeface="Times New Roman"/>
                <a:cs typeface="Times New Roman"/>
              </a:rPr>
              <a:t>P(Altigauge|Defective).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249" y="1242044"/>
            <a:ext cx="124269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P(Altigauge|Defective)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P(Defective|Altigauge)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3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P(Altigauge)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3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P(Defective)</a:t>
            </a:r>
            <a:endParaRPr sz="3000">
              <a:latin typeface="Times New Roman"/>
              <a:cs typeface="Times New Roman"/>
            </a:endParaRPr>
          </a:p>
          <a:p>
            <a:pPr marL="12700" marR="3110865">
              <a:lnSpc>
                <a:spcPts val="8560"/>
              </a:lnSpc>
              <a:spcBef>
                <a:spcPts val="1065"/>
              </a:spcBef>
            </a:pP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P(Defective|Altigauge)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*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P(Altigauge)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0.04*0.8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0.032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P(Defective)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0.04*0.8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+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0.06*0.15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+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0.09*0.05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0.0455</a:t>
            </a: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P(Altigauge|Defective)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0.032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/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0.0455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0.7032</a:t>
            </a:r>
            <a:endParaRPr sz="3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359" y="909910"/>
            <a:ext cx="10963023" cy="483177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47925">
              <a:lnSpc>
                <a:spcPct val="100000"/>
              </a:lnSpc>
              <a:spcBef>
                <a:spcPts val="140"/>
              </a:spcBef>
            </a:pP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Problem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theorem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spc="-20" dirty="0">
                <a:solidFill>
                  <a:srgbClr val="FF0000"/>
                </a:solidFill>
                <a:latin typeface="Carlito"/>
                <a:cs typeface="Carlito"/>
              </a:rPr>
              <a:t>case</a:t>
            </a:r>
            <a:endParaRPr sz="285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6673"/>
            <a:ext cx="12683299" cy="61859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643" y="847886"/>
            <a:ext cx="11061700" cy="137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While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solving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problem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based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theorem,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split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given </a:t>
            </a:r>
            <a:r>
              <a:rPr sz="2800" dirty="0">
                <a:latin typeface="Carlito"/>
                <a:cs typeface="Carlito"/>
              </a:rPr>
              <a:t>information</a:t>
            </a:r>
            <a:r>
              <a:rPr sz="2800" spc="-1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carefully:</a:t>
            </a:r>
            <a:endParaRPr sz="2800">
              <a:latin typeface="Carlito"/>
              <a:cs typeface="Carlito"/>
            </a:endParaRPr>
          </a:p>
          <a:p>
            <a:pPr marL="301625" indent="-28892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Asked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is: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93" y="2636894"/>
            <a:ext cx="12097575" cy="269716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162" y="32574"/>
            <a:ext cx="86442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Note,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flip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what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asked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always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given: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162" y="2389692"/>
            <a:ext cx="6575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found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following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statement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47" y="836710"/>
            <a:ext cx="12637999" cy="19864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5709" y="3530767"/>
            <a:ext cx="12649835" cy="3327400"/>
            <a:chOff x="215709" y="3530767"/>
            <a:chExt cx="12649835" cy="3327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709" y="3530767"/>
              <a:ext cx="12637999" cy="19864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687" y="5085172"/>
              <a:ext cx="6449311" cy="1772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80" y="413807"/>
            <a:ext cx="33801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What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else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given: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980" y="2689639"/>
            <a:ext cx="2987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Represented</a:t>
            </a:r>
            <a:r>
              <a:rPr sz="3200" spc="-15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04" y="1268757"/>
            <a:ext cx="12025300" cy="12961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8493" y="3347798"/>
            <a:ext cx="6048662" cy="20646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330" y="5693516"/>
            <a:ext cx="11449244" cy="9011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696" y="475804"/>
            <a:ext cx="9584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So..</a:t>
            </a:r>
            <a:r>
              <a:rPr sz="4400" b="0" spc="-114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Given</a:t>
            </a:r>
            <a:r>
              <a:rPr sz="440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Problem</a:t>
            </a:r>
            <a:r>
              <a:rPr sz="440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can</a:t>
            </a:r>
            <a:r>
              <a:rPr sz="4400" b="0" spc="-114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be</a:t>
            </a:r>
            <a:r>
              <a:rPr sz="440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25" dirty="0">
                <a:solidFill>
                  <a:srgbClr val="000000"/>
                </a:solidFill>
                <a:latin typeface="Carlito"/>
                <a:cs typeface="Carlito"/>
              </a:rPr>
              <a:t>represented</a:t>
            </a:r>
            <a:r>
              <a:rPr sz="440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25" dirty="0">
                <a:solidFill>
                  <a:srgbClr val="000000"/>
                </a:solidFill>
                <a:latin typeface="Carlito"/>
                <a:cs typeface="Carlito"/>
              </a:rPr>
              <a:t>as: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479" y="1600196"/>
            <a:ext cx="9702872" cy="45260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10" y="288031"/>
            <a:ext cx="12883389" cy="65699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9" y="260646"/>
            <a:ext cx="12529369" cy="63366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2260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863" y="4262341"/>
            <a:ext cx="4503015" cy="96684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9" y="260646"/>
            <a:ext cx="12025545" cy="63366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2260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6811" y="212895"/>
            <a:ext cx="10869930" cy="25247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rule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prescribes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action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take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based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observed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input.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Idea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Check: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reasonable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Rule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only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available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information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prior,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cost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incorrect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equal?</a:t>
            </a:r>
            <a:endParaRPr sz="2400">
              <a:latin typeface="Carlito"/>
              <a:cs typeface="Carlito"/>
            </a:endParaRPr>
          </a:p>
          <a:p>
            <a:pPr marL="378460" indent="-36576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78460" algn="l"/>
              </a:tabLst>
            </a:pPr>
            <a:r>
              <a:rPr sz="2400" dirty="0">
                <a:latin typeface="Carlito"/>
                <a:cs typeface="Carlito"/>
              </a:rPr>
              <a:t>Decide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ω</a:t>
            </a:r>
            <a:r>
              <a:rPr sz="2400" dirty="0">
                <a:latin typeface="Carlito"/>
                <a:cs typeface="Carlito"/>
              </a:rPr>
              <a:t>1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P(A)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P(B);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otherwise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decide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Arial"/>
                <a:cs typeface="Arial"/>
              </a:rPr>
              <a:t>ω</a:t>
            </a:r>
            <a:r>
              <a:rPr sz="2400" spc="-25" dirty="0">
                <a:latin typeface="Carlito"/>
                <a:cs typeface="Carlito"/>
              </a:rPr>
              <a:t>2.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910"/>
              </a:spcBef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309245" indent="-296545">
              <a:lnSpc>
                <a:spcPct val="100000"/>
              </a:lnSpc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algorithm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according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Baye’s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Theorem: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120" y="2949993"/>
            <a:ext cx="1021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Choose: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4554" y="2703872"/>
            <a:ext cx="3775710" cy="12388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591185" algn="l"/>
              </a:tabLst>
            </a:pPr>
            <a:r>
              <a:rPr sz="3600" spc="-25" dirty="0">
                <a:latin typeface="Carlito"/>
                <a:cs typeface="Carlito"/>
              </a:rPr>
              <a:t>{</a:t>
            </a:r>
            <a:r>
              <a:rPr sz="2800" spc="-25" dirty="0">
                <a:latin typeface="Carlito"/>
                <a:cs typeface="Carlito"/>
              </a:rPr>
              <a:t>A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P(X|A)P(A)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P(X|B)P(B)</a:t>
            </a:r>
            <a:endParaRPr sz="2400">
              <a:latin typeface="Carlito"/>
              <a:cs typeface="Carlito"/>
            </a:endParaRPr>
          </a:p>
          <a:p>
            <a:pPr marL="21590">
              <a:lnSpc>
                <a:spcPct val="100000"/>
              </a:lnSpc>
              <a:spcBef>
                <a:spcPts val="655"/>
              </a:spcBef>
            </a:pPr>
            <a:r>
              <a:rPr sz="3200" spc="-20" dirty="0">
                <a:latin typeface="Carlito"/>
                <a:cs typeface="Carlito"/>
              </a:rPr>
              <a:t>{</a:t>
            </a:r>
            <a:r>
              <a:rPr sz="3200" spc="-18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2863" y="3531141"/>
            <a:ext cx="3196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if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P(X|B)P(B)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P(X|A)P(A)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2534" y="2708919"/>
            <a:ext cx="5244039" cy="393304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9" y="260646"/>
            <a:ext cx="12025469" cy="63365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2260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83" y="260646"/>
            <a:ext cx="11665766" cy="63365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2063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289" y="56686"/>
            <a:ext cx="12286615" cy="63550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What</a:t>
            </a:r>
            <a:r>
              <a:rPr sz="2800" b="1" spc="-55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is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our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probability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of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424242"/>
                </a:solidFill>
                <a:latin typeface="Carlito"/>
                <a:cs typeface="Carlito"/>
              </a:rPr>
              <a:t>error?</a:t>
            </a:r>
            <a:endParaRPr sz="2800">
              <a:latin typeface="Carlito"/>
              <a:cs typeface="Carlito"/>
            </a:endParaRPr>
          </a:p>
          <a:p>
            <a:pPr marL="354965" indent="-28956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two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situation,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have</a:t>
            </a:r>
            <a:endParaRPr sz="2800">
              <a:latin typeface="Carlito"/>
              <a:cs typeface="Carlito"/>
            </a:endParaRPr>
          </a:p>
          <a:p>
            <a:pPr marL="435609" indent="-37020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435609" algn="l"/>
                <a:tab pos="2298065" algn="l"/>
              </a:tabLst>
            </a:pPr>
            <a:r>
              <a:rPr sz="2800" dirty="0">
                <a:latin typeface="Carlito"/>
                <a:cs typeface="Carlito"/>
              </a:rPr>
              <a:t>P(error|x)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=</a:t>
            </a:r>
            <a:r>
              <a:rPr sz="2800" dirty="0">
                <a:latin typeface="Carlito"/>
                <a:cs typeface="Carlito"/>
              </a:rPr>
              <a:t>	{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P(A|x)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B</a:t>
            </a:r>
            <a:endParaRPr sz="2800">
              <a:latin typeface="Carlito"/>
              <a:cs typeface="Carlito"/>
            </a:endParaRPr>
          </a:p>
          <a:p>
            <a:pPr marL="226822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{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P(B|x)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</a:t>
            </a:r>
            <a:endParaRPr sz="2800">
              <a:latin typeface="Carlito"/>
              <a:cs typeface="Carlito"/>
            </a:endParaRPr>
          </a:p>
          <a:p>
            <a:pPr marL="354965" marR="2191385" indent="-290195">
              <a:lnSpc>
                <a:spcPts val="3920"/>
              </a:lnSpc>
              <a:spcBef>
                <a:spcPts val="220"/>
              </a:spcBef>
              <a:buFont typeface="Arial"/>
              <a:buChar char="•"/>
              <a:tabLst>
                <a:tab pos="469265" algn="l"/>
              </a:tabLst>
            </a:pPr>
            <a:r>
              <a:rPr sz="2800" dirty="0">
                <a:latin typeface="Carlito"/>
                <a:cs typeface="Carlito"/>
              </a:rPr>
              <a:t>We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minimize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following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posterior: 	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P(A|x)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&gt;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P(B|x)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becomes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P(error|x)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=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[P(A|x),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P(B|x)]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b="1" spc="-25" dirty="0">
                <a:solidFill>
                  <a:srgbClr val="FF0000"/>
                </a:solidFill>
                <a:latin typeface="Carlito"/>
                <a:cs typeface="Carlito"/>
              </a:rPr>
              <a:t>Equivalently,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Decide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if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p(x|A)P(A)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&gt;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p(x|B)P(B);</a:t>
            </a:r>
            <a:endParaRPr sz="2800">
              <a:latin typeface="Carlito"/>
              <a:cs typeface="Carlito"/>
            </a:endParaRPr>
          </a:p>
          <a:p>
            <a:pPr marL="12700" marR="446405">
              <a:lnSpc>
                <a:spcPct val="108300"/>
              </a:lnSpc>
              <a:spcBef>
                <a:spcPts val="280"/>
              </a:spcBef>
            </a:pPr>
            <a:r>
              <a:rPr sz="2800" dirty="0">
                <a:latin typeface="Carlito"/>
                <a:cs typeface="Carlito"/>
              </a:rPr>
              <a:t>otherwise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I.e.,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evidence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term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making. </a:t>
            </a:r>
            <a:r>
              <a:rPr sz="2800" spc="-25" dirty="0">
                <a:latin typeface="Carlito"/>
                <a:cs typeface="Carlito"/>
              </a:rPr>
              <a:t>Conversely,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uniform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priors,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will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rely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exclusively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likelihoods.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T</a:t>
            </a:r>
            <a:r>
              <a:rPr sz="2800" b="1" dirty="0">
                <a:latin typeface="Carlito"/>
                <a:cs typeface="Carlito"/>
              </a:rPr>
              <a:t>ake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Home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Message: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Decision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making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relies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on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both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priors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and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likelihoods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Rule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combines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achieve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minimum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error.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349"/>
            <a:ext cx="12954000" cy="6667500"/>
            <a:chOff x="0" y="95349"/>
            <a:chExt cx="12954000" cy="666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16" y="1886958"/>
              <a:ext cx="4213966" cy="30840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349"/>
              <a:ext cx="12954000" cy="6667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9" y="260646"/>
            <a:ext cx="12313345" cy="633668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CD4B3-014D-48B7-8A3A-05C61F84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607859"/>
          </a:xfrm>
        </p:spPr>
        <p:txBody>
          <a:bodyPr/>
          <a:lstStyle/>
          <a:p>
            <a:r>
              <a:rPr lang="en-US" dirty="0"/>
              <a:t>Independence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34EB6-C9B7-4E9D-AEB7-16F51439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86" y="1143001"/>
            <a:ext cx="11893051" cy="449699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Independent random variables</a:t>
            </a:r>
            <a:r>
              <a:rPr lang="en-US" sz="2400" dirty="0"/>
              <a:t>: Two random variables X and Y are said to be statistically independent if and only if :</a:t>
            </a:r>
          </a:p>
          <a:p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x,y</a:t>
            </a:r>
            <a:r>
              <a:rPr lang="en-US" sz="2400" dirty="0"/>
              <a:t>) = p(x).p(y)</a:t>
            </a:r>
          </a:p>
          <a:p>
            <a:r>
              <a:rPr lang="en-US" sz="2400" dirty="0"/>
              <a:t>Ex: Tossing two coins… are independent.</a:t>
            </a:r>
          </a:p>
          <a:p>
            <a:r>
              <a:rPr lang="en-US" sz="2400" dirty="0"/>
              <a:t>Then the joint probability of these two will be product of their probability.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Conditional Independence</a:t>
            </a:r>
          </a:p>
          <a:p>
            <a:endParaRPr lang="en-US" sz="2400" dirty="0"/>
          </a:p>
          <a:p>
            <a:r>
              <a:rPr lang="en-US" sz="2400" dirty="0"/>
              <a:t>Two random variables X and Y are said to be independent given Z if and only if</a:t>
            </a:r>
          </a:p>
          <a:p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x,y|z</a:t>
            </a:r>
            <a:r>
              <a:rPr lang="en-US" sz="2400" dirty="0"/>
              <a:t>)=P(</a:t>
            </a:r>
            <a:r>
              <a:rPr lang="en-US" sz="2400" dirty="0" err="1"/>
              <a:t>x|z</a:t>
            </a:r>
            <a:r>
              <a:rPr lang="en-US" sz="2400" dirty="0"/>
              <a:t>).P(</a:t>
            </a:r>
            <a:r>
              <a:rPr lang="en-US" sz="2400" dirty="0" err="1"/>
              <a:t>y|z</a:t>
            </a:r>
            <a:r>
              <a:rPr lang="en-US" sz="2400" dirty="0"/>
              <a:t>)  : indicates that X and Y are independent given Z.</a:t>
            </a:r>
          </a:p>
          <a:p>
            <a:endParaRPr lang="en-US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7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6430" y="734566"/>
            <a:ext cx="6003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Conditional</a:t>
            </a:r>
            <a:r>
              <a:rPr sz="4400" b="0" spc="-1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Independence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443" y="1768851"/>
            <a:ext cx="9353550" cy="21674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marR="373380" indent="-289560">
              <a:lnSpc>
                <a:spcPct val="116700"/>
              </a:lnSpc>
              <a:spcBef>
                <a:spcPts val="95"/>
              </a:spcBef>
              <a:buFont typeface="Arial"/>
              <a:buChar char="•"/>
              <a:tabLst>
                <a:tab pos="416559" algn="l"/>
              </a:tabLst>
            </a:pPr>
            <a:endParaRPr lang="en-US" sz="2800" dirty="0">
              <a:latin typeface="Carlito"/>
              <a:cs typeface="Carlito"/>
            </a:endParaRPr>
          </a:p>
          <a:p>
            <a:pPr marL="301625" marR="373380" indent="-289560">
              <a:lnSpc>
                <a:spcPct val="116700"/>
              </a:lnSpc>
              <a:spcBef>
                <a:spcPts val="95"/>
              </a:spcBef>
              <a:buFont typeface="Arial"/>
              <a:buChar char="•"/>
              <a:tabLst>
                <a:tab pos="416559" algn="l"/>
              </a:tabLst>
            </a:pPr>
            <a:r>
              <a:rPr sz="2800" dirty="0">
                <a:latin typeface="Carlito"/>
                <a:cs typeface="Carlito"/>
              </a:rPr>
              <a:t>Event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conditionally</a:t>
            </a:r>
            <a:r>
              <a:rPr sz="2800" b="1" i="1" spc="-50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independent</a:t>
            </a:r>
            <a:r>
              <a:rPr sz="2800" b="1" i="1" spc="-55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given</a:t>
            </a:r>
            <a:r>
              <a:rPr sz="2800" b="1" i="1" spc="-50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C</a:t>
            </a:r>
            <a:r>
              <a:rPr sz="2800" b="1" i="1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case 	</a:t>
            </a:r>
            <a:r>
              <a:rPr sz="2800" spc="-10" dirty="0">
                <a:latin typeface="Carlito"/>
                <a:cs typeface="Carlito"/>
              </a:rPr>
              <a:t>Pr(AB|C)=Pr(A|C)Pr(B|C)</a:t>
            </a:r>
            <a:endParaRPr sz="2800" dirty="0">
              <a:latin typeface="Carlito"/>
              <a:cs typeface="Carlito"/>
            </a:endParaRPr>
          </a:p>
          <a:p>
            <a:pPr marL="301625" indent="-288925">
              <a:lnSpc>
                <a:spcPts val="2680"/>
              </a:lnSpc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events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{A</a:t>
            </a:r>
            <a:r>
              <a:rPr sz="2800" spc="-20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}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conditionally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independent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case</a:t>
            </a:r>
            <a:endParaRPr sz="2800" dirty="0">
              <a:latin typeface="Carlito"/>
              <a:cs typeface="Carlito"/>
            </a:endParaRPr>
          </a:p>
          <a:p>
            <a:pPr marL="2827020">
              <a:lnSpc>
                <a:spcPts val="1540"/>
              </a:lnSpc>
            </a:pPr>
            <a:r>
              <a:rPr sz="1850" spc="-50" dirty="0">
                <a:latin typeface="Carlito"/>
                <a:cs typeface="Carlito"/>
              </a:rPr>
              <a:t>i</a:t>
            </a:r>
            <a:endParaRPr sz="1850" dirty="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318" y="4343391"/>
            <a:ext cx="5076739" cy="5365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BB54-F791-ED5E-9C91-90C33D03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533400"/>
            <a:ext cx="12210827" cy="615553"/>
          </a:xfrm>
        </p:spPr>
        <p:txBody>
          <a:bodyPr/>
          <a:lstStyle/>
          <a:p>
            <a:r>
              <a:rPr lang="en-IN" sz="4000" b="0" dirty="0">
                <a:solidFill>
                  <a:srgbClr val="000000"/>
                </a:solidFill>
                <a:latin typeface="Carlito"/>
                <a:cs typeface="Carlito"/>
              </a:rPr>
              <a:t>Naïve</a:t>
            </a:r>
            <a:r>
              <a:rPr lang="en-IN" sz="40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4000" b="0"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lang="en-IN" sz="40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4000" b="0" spc="-10" dirty="0">
                <a:solidFill>
                  <a:srgbClr val="000000"/>
                </a:solidFill>
                <a:latin typeface="Carlito"/>
                <a:cs typeface="Carlito"/>
              </a:rPr>
              <a:t>Classifier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C4B9-FE0B-D7FF-39CA-4E4E4F2C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752600"/>
            <a:ext cx="11647558" cy="3323987"/>
          </a:xfrm>
        </p:spPr>
        <p:txBody>
          <a:bodyPr/>
          <a:lstStyle/>
          <a:p>
            <a:r>
              <a:rPr lang="en-US" sz="24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assumes that predictors in a Naïve Bayes model are conditionally independent, or unrelated to any of the other feature in the model. It also assumes that all features contribute equally to the outcome.</a:t>
            </a:r>
          </a:p>
          <a:p>
            <a:endParaRPr lang="en-US" sz="2400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Naïve based classifier is very popular for document classifier</a:t>
            </a:r>
          </a:p>
          <a:p>
            <a:endParaRPr lang="en-US" sz="2400" dirty="0"/>
          </a:p>
          <a:p>
            <a:r>
              <a:rPr lang="en-US" sz="2400" dirty="0"/>
              <a:t>(naïve means: all are equal and independent: all the attributes will have equal weightage and are independent)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8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5064" y="135050"/>
            <a:ext cx="4823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Positive</a:t>
            </a:r>
            <a:r>
              <a:rPr sz="2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negative</a:t>
            </a:r>
            <a:r>
              <a:rPr sz="2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covariance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014" y="563801"/>
            <a:ext cx="11861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variance: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temperature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goes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high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sale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ice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cream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goes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high.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 </a:t>
            </a:r>
            <a:r>
              <a:rPr sz="2400" dirty="0">
                <a:latin typeface="Carlito"/>
                <a:cs typeface="Carlito"/>
              </a:rPr>
              <a:t>covariance.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Relation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very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close.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014" y="2351954"/>
            <a:ext cx="11600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On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other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related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disease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less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temperature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increases.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negative covariance.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014" y="4363630"/>
            <a:ext cx="1126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No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variance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: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Temperature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stock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market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links.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Value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covariance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zero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7562" y="1001847"/>
            <a:ext cx="3641817" cy="13807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913" y="2872144"/>
            <a:ext cx="3648017" cy="13807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0137" y="4846890"/>
            <a:ext cx="3459242" cy="152454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95" y="634737"/>
            <a:ext cx="159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Approach: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0779" y="1240780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388" y="1024881"/>
            <a:ext cx="1111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rlito"/>
                <a:cs typeface="Carlito"/>
              </a:rPr>
              <a:t>compute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posterior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P(C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)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using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Bayes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4253" y="1354064"/>
            <a:ext cx="1096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theorem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388" y="291463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rlito"/>
                <a:cs typeface="Carlito"/>
              </a:rPr>
              <a:t>Choose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maximizes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9827" y="3459719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2902" y="3243820"/>
            <a:ext cx="2390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P(C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8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1388" y="3963147"/>
            <a:ext cx="6336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" dirty="0">
                <a:latin typeface="Carlito"/>
                <a:cs typeface="Carlito"/>
              </a:rPr>
              <a:t>Equivalent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choosing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maximizes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9145" y="4508229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2902" y="4292330"/>
            <a:ext cx="282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P(A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|C)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P(C)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995" y="5072616"/>
            <a:ext cx="4997450" cy="48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indent="-296545">
              <a:lnSpc>
                <a:spcPts val="229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4297045" algn="l"/>
              </a:tabLst>
            </a:pPr>
            <a:r>
              <a:rPr sz="2400" dirty="0">
                <a:latin typeface="Carlito"/>
                <a:cs typeface="Carlito"/>
              </a:rPr>
              <a:t>How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estimate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P(A</a:t>
            </a:r>
            <a:r>
              <a:rPr sz="2400" spc="22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A</a:t>
            </a:r>
            <a:r>
              <a:rPr sz="2400" dirty="0">
                <a:latin typeface="Carlito"/>
                <a:cs typeface="Carlito"/>
              </a:rPr>
              <a:t>	|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)?</a:t>
            </a:r>
            <a:endParaRPr sz="2400">
              <a:latin typeface="Carlito"/>
              <a:cs typeface="Carlito"/>
            </a:endParaRPr>
          </a:p>
          <a:p>
            <a:pPr marL="2846070">
              <a:lnSpc>
                <a:spcPts val="1330"/>
              </a:lnSpc>
              <a:tabLst>
                <a:tab pos="3270885" algn="l"/>
                <a:tab pos="4144645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569" y="1700804"/>
            <a:ext cx="5905488" cy="9143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B10E-4FBB-9DFA-215B-989C37AB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10976400" cy="53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16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137" y="475804"/>
            <a:ext cx="7524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Example</a:t>
            </a:r>
            <a:r>
              <a:rPr sz="4400" b="0" spc="-1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Naïve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sz="4400" b="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rlito"/>
                <a:cs typeface="Carlito"/>
              </a:rPr>
              <a:t>Classifier</a:t>
            </a:r>
            <a:endParaRPr sz="4400" dirty="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24" y="1295397"/>
            <a:ext cx="9447105" cy="48023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064" y="6248387"/>
            <a:ext cx="7304570" cy="43814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2453" y="3072868"/>
            <a:ext cx="5183182" cy="25844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691" y="1412697"/>
            <a:ext cx="3672392" cy="13112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2132" y="4267055"/>
            <a:ext cx="2639060" cy="80264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dirty="0">
                <a:latin typeface="Arial"/>
                <a:cs typeface="Arial"/>
              </a:rPr>
              <a:t>P(A|M)P(M)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&gt;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P(A|N)P(N)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latin typeface="Arial"/>
                <a:cs typeface="Arial"/>
              </a:rPr>
              <a:t>=&gt;</a:t>
            </a:r>
            <a:r>
              <a:rPr sz="1800" spc="-10" dirty="0">
                <a:latin typeface="Arial"/>
                <a:cs typeface="Arial"/>
              </a:rPr>
              <a:t> Mammals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1500" y="993937"/>
            <a:ext cx="1078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Solution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339" y="117402"/>
            <a:ext cx="437832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b="0" dirty="0">
                <a:solidFill>
                  <a:srgbClr val="000000"/>
                </a:solidFill>
                <a:latin typeface="Carlito"/>
                <a:cs typeface="Carlito"/>
              </a:rPr>
              <a:t>Example.</a:t>
            </a:r>
            <a:r>
              <a:rPr sz="315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b="0" dirty="0">
                <a:solidFill>
                  <a:srgbClr val="000000"/>
                </a:solidFill>
                <a:latin typeface="Carlito"/>
                <a:cs typeface="Carlito"/>
              </a:rPr>
              <a:t>‘Play</a:t>
            </a:r>
            <a:r>
              <a:rPr sz="3150" b="0" spc="-10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b="0" spc="-30" dirty="0">
                <a:solidFill>
                  <a:srgbClr val="000000"/>
                </a:solidFill>
                <a:latin typeface="Carlito"/>
                <a:cs typeface="Carlito"/>
              </a:rPr>
              <a:t>Tennis’</a:t>
            </a:r>
            <a:r>
              <a:rPr sz="3150" b="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b="0" spc="-20" dirty="0">
                <a:solidFill>
                  <a:srgbClr val="000000"/>
                </a:solidFill>
                <a:latin typeface="Carlito"/>
                <a:cs typeface="Carlito"/>
              </a:rPr>
              <a:t>data</a:t>
            </a:r>
            <a:endParaRPr sz="315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04" y="766273"/>
            <a:ext cx="12097775" cy="60917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8096" y="5638788"/>
            <a:ext cx="11449685" cy="462280"/>
          </a:xfrm>
          <a:prstGeom prst="rect">
            <a:avLst/>
          </a:prstGeom>
          <a:ln w="19049">
            <a:solidFill>
              <a:srgbClr val="4F80BC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latin typeface="Carlito"/>
                <a:cs typeface="Carlito"/>
              </a:rPr>
              <a:t>Question: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&lt;sunny,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cool,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high,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strong&gt;,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what’s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play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prediction?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089" y="345439"/>
            <a:ext cx="686815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Based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examples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table,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classify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following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datum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b="1" i="1" spc="-25" dirty="0">
                <a:latin typeface="Carlito"/>
                <a:cs typeface="Carlito"/>
              </a:rPr>
              <a:t>x</a:t>
            </a:r>
            <a:r>
              <a:rPr sz="2000" spc="-25" dirty="0">
                <a:latin typeface="Carlito"/>
                <a:cs typeface="Carlito"/>
              </a:rPr>
              <a:t>: x=(Outl=Sunny,</a:t>
            </a:r>
            <a:r>
              <a:rPr sz="2000" spc="-30" dirty="0">
                <a:latin typeface="Carlito"/>
                <a:cs typeface="Carlito"/>
              </a:rPr>
              <a:t> Temp=Cool,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Hum=High,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Wind=strong)</a:t>
            </a:r>
            <a:endParaRPr sz="2000">
              <a:latin typeface="Carlito"/>
              <a:cs typeface="Carlito"/>
            </a:endParaRPr>
          </a:p>
          <a:p>
            <a:pPr marL="354965" indent="-3041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rlito"/>
                <a:cs typeface="Carlito"/>
              </a:rPr>
              <a:t>That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means: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Play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tennis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or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not?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198" y="2743193"/>
            <a:ext cx="1262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16865" algn="l"/>
              </a:tabLst>
            </a:pPr>
            <a:r>
              <a:rPr sz="2000" spc="-10" dirty="0">
                <a:latin typeface="Carlito"/>
                <a:cs typeface="Carlito"/>
              </a:rPr>
              <a:t>Working: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28" y="1905008"/>
            <a:ext cx="11881746" cy="941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221" y="3276593"/>
            <a:ext cx="10477553" cy="304799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259397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Example:</a:t>
            </a:r>
            <a:r>
              <a:rPr sz="4000" b="0" spc="-2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Bayesian</a:t>
            </a:r>
            <a:r>
              <a:rPr sz="4000" b="0" spc="-1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10" dirty="0">
                <a:solidFill>
                  <a:srgbClr val="A50021"/>
                </a:solidFill>
                <a:latin typeface="Times New Roman"/>
                <a:cs typeface="Times New Roman"/>
              </a:rPr>
              <a:t>Classification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69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811" y="1608832"/>
            <a:ext cx="5222240" cy="1675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0675" algn="l"/>
              </a:tabLst>
            </a:pPr>
            <a:r>
              <a:rPr sz="1800" b="1" dirty="0">
                <a:latin typeface="Carlito"/>
                <a:cs typeface="Carlito"/>
              </a:rPr>
              <a:t>Example</a:t>
            </a:r>
            <a:r>
              <a:rPr sz="1800" b="1" spc="-4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8.2:</a:t>
            </a:r>
            <a:r>
              <a:rPr sz="1800" b="1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Air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Traffic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Data</a:t>
            </a:r>
            <a:endParaRPr sz="1800" dirty="0">
              <a:latin typeface="Carlito"/>
              <a:cs typeface="Carlito"/>
            </a:endParaRPr>
          </a:p>
          <a:p>
            <a:pPr marL="721360" marR="5080" lvl="1" indent="-299085">
              <a:lnSpc>
                <a:spcPct val="100000"/>
              </a:lnSpc>
              <a:spcBef>
                <a:spcPts val="1480"/>
              </a:spcBef>
              <a:buFont typeface="Arial"/>
              <a:buChar char="–"/>
              <a:tabLst>
                <a:tab pos="721360" algn="l"/>
              </a:tabLst>
            </a:pPr>
            <a:r>
              <a:rPr sz="1800" dirty="0">
                <a:latin typeface="Carlito"/>
                <a:cs typeface="Carlito"/>
              </a:rPr>
              <a:t>Let</a:t>
            </a:r>
            <a:r>
              <a:rPr sz="1800" spc="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us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consider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set</a:t>
            </a:r>
            <a:r>
              <a:rPr sz="1800" spc="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observation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recorded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in</a:t>
            </a:r>
            <a:r>
              <a:rPr sz="1800" spc="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database</a:t>
            </a:r>
            <a:endParaRPr sz="1800" dirty="0">
              <a:latin typeface="Carlito"/>
              <a:cs typeface="Carlito"/>
            </a:endParaRPr>
          </a:p>
          <a:p>
            <a:pPr marL="1121410" marR="8255" lvl="2" indent="-20066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1121410" algn="l"/>
              </a:tabLst>
            </a:pPr>
            <a:r>
              <a:rPr sz="1500" dirty="0">
                <a:latin typeface="Carlito"/>
                <a:cs typeface="Carlito"/>
              </a:rPr>
              <a:t>Regarding</a:t>
            </a:r>
            <a:r>
              <a:rPr sz="1500" spc="3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the</a:t>
            </a:r>
            <a:r>
              <a:rPr sz="1500" spc="3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arrival</a:t>
            </a:r>
            <a:r>
              <a:rPr sz="1500" spc="3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of</a:t>
            </a:r>
            <a:r>
              <a:rPr sz="1500" spc="3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airplanes</a:t>
            </a:r>
            <a:r>
              <a:rPr sz="1500" spc="3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in</a:t>
            </a:r>
            <a:r>
              <a:rPr sz="1500" spc="3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the</a:t>
            </a:r>
            <a:r>
              <a:rPr sz="1500" spc="3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routes</a:t>
            </a:r>
            <a:r>
              <a:rPr sz="1500" spc="3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from </a:t>
            </a:r>
            <a:r>
              <a:rPr sz="1500" dirty="0">
                <a:latin typeface="Carlito"/>
                <a:cs typeface="Carlito"/>
              </a:rPr>
              <a:t>any</a:t>
            </a:r>
            <a:r>
              <a:rPr sz="1500" spc="-5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airport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to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New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Delhi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under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certain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spc="-10" dirty="0">
                <a:latin typeface="Carlito"/>
                <a:cs typeface="Carlito"/>
              </a:rPr>
              <a:t>conditions.</a:t>
            </a:r>
            <a:endParaRPr sz="1500" dirty="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87" y="1432247"/>
            <a:ext cx="6106187" cy="533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0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4369435">
              <a:lnSpc>
                <a:spcPct val="100000"/>
              </a:lnSpc>
              <a:spcBef>
                <a:spcPts val="100"/>
              </a:spcBef>
            </a:pPr>
            <a:r>
              <a:rPr sz="4000" b="0" spc="-45" dirty="0">
                <a:solidFill>
                  <a:srgbClr val="A50021"/>
                </a:solidFill>
                <a:latin typeface="Times New Roman"/>
                <a:cs typeface="Times New Roman"/>
              </a:rPr>
              <a:t>Air-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Traffic</a:t>
            </a:r>
            <a:r>
              <a:rPr sz="4000" b="0" spc="-15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70</a:t>
            </a:r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8976" y="1706559"/>
          <a:ext cx="11662407" cy="401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3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2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1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Days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Season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Holiday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Saturday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Autumn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Holiday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Sunday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R="13335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943382" y="5889473"/>
            <a:ext cx="1247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B5DD6"/>
                </a:solidFill>
                <a:latin typeface="Carlito"/>
                <a:cs typeface="Carlito"/>
              </a:rPr>
              <a:t>Cond.</a:t>
            </a:r>
            <a:r>
              <a:rPr sz="1800" i="1" spc="-35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0B5DD6"/>
                </a:solidFill>
                <a:latin typeface="Carlito"/>
                <a:cs typeface="Carlito"/>
              </a:rPr>
              <a:t>to</a:t>
            </a:r>
            <a:r>
              <a:rPr sz="1800" i="1" spc="-30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1800" i="1" spc="-20" dirty="0">
                <a:solidFill>
                  <a:srgbClr val="0B5DD6"/>
                </a:solidFill>
                <a:latin typeface="Carlito"/>
                <a:cs typeface="Carlito"/>
              </a:rPr>
              <a:t>next </a:t>
            </a:r>
            <a:r>
              <a:rPr sz="1800" i="1" spc="-10" dirty="0">
                <a:solidFill>
                  <a:srgbClr val="0B5DD6"/>
                </a:solidFill>
                <a:latin typeface="Carlito"/>
                <a:cs typeface="Carlito"/>
              </a:rPr>
              <a:t>slide</a:t>
            </a:r>
            <a:r>
              <a:rPr sz="1800" i="1" spc="-10" dirty="0">
                <a:solidFill>
                  <a:srgbClr val="0B5DD6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4369435">
              <a:lnSpc>
                <a:spcPct val="100000"/>
              </a:lnSpc>
              <a:spcBef>
                <a:spcPts val="100"/>
              </a:spcBef>
            </a:pPr>
            <a:r>
              <a:rPr sz="4000" b="0" spc="-45" dirty="0">
                <a:solidFill>
                  <a:srgbClr val="A50021"/>
                </a:solidFill>
                <a:latin typeface="Times New Roman"/>
                <a:cs typeface="Times New Roman"/>
              </a:rPr>
              <a:t>Air-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Traffic</a:t>
            </a:r>
            <a:r>
              <a:rPr sz="4000" b="0" spc="-15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0626" y="1980882"/>
            <a:ext cx="11665585" cy="371475"/>
          </a:xfrm>
          <a:custGeom>
            <a:avLst/>
            <a:gdLst/>
            <a:ahLst/>
            <a:cxnLst/>
            <a:rect l="l" t="t" r="r" b="b"/>
            <a:pathLst>
              <a:path w="11665585" h="371475">
                <a:moveTo>
                  <a:pt x="11665090" y="0"/>
                </a:moveTo>
                <a:lnTo>
                  <a:pt x="11665090" y="0"/>
                </a:lnTo>
                <a:lnTo>
                  <a:pt x="0" y="0"/>
                </a:lnTo>
                <a:lnTo>
                  <a:pt x="0" y="370852"/>
                </a:lnTo>
                <a:lnTo>
                  <a:pt x="11665090" y="370852"/>
                </a:lnTo>
                <a:lnTo>
                  <a:pt x="11665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84027" y="1997137"/>
            <a:ext cx="54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Days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798" y="1997137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3525" y="1997137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Fog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8424" y="1997137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Rain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0761" y="1997137"/>
            <a:ext cx="59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51000" y="2402337"/>
          <a:ext cx="10375263" cy="3592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2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8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marR="673735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Saturday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ts val="1989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Cancelled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75819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03568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75819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Saturday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79692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Autumn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79692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Autumn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Holiday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6737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R="673735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Time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56076" y="1538471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B5DD6"/>
                </a:solidFill>
                <a:latin typeface="Carlito"/>
                <a:cs typeface="Carlito"/>
              </a:rPr>
              <a:t>Cond.</a:t>
            </a:r>
            <a:r>
              <a:rPr sz="1800" i="1" spc="-15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0B5DD6"/>
                </a:solidFill>
                <a:latin typeface="Carlito"/>
                <a:cs typeface="Carlito"/>
              </a:rPr>
              <a:t>from</a:t>
            </a:r>
            <a:r>
              <a:rPr sz="1800" i="1" spc="-15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0B5DD6"/>
                </a:solidFill>
                <a:latin typeface="Carlito"/>
                <a:cs typeface="Carlito"/>
              </a:rPr>
              <a:t>previous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6076" y="1812791"/>
            <a:ext cx="675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0B5DD6"/>
                </a:solidFill>
                <a:latin typeface="Carlito"/>
                <a:cs typeface="Carlito"/>
              </a:rPr>
              <a:t>slide</a:t>
            </a:r>
            <a:r>
              <a:rPr sz="1800" i="1" spc="-10" dirty="0">
                <a:solidFill>
                  <a:srgbClr val="0B5DD6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4369435">
              <a:lnSpc>
                <a:spcPct val="100000"/>
              </a:lnSpc>
              <a:spcBef>
                <a:spcPts val="100"/>
              </a:spcBef>
            </a:pPr>
            <a:r>
              <a:rPr sz="4000" b="0" spc="-45" dirty="0">
                <a:solidFill>
                  <a:srgbClr val="A50021"/>
                </a:solidFill>
                <a:latin typeface="Times New Roman"/>
                <a:cs typeface="Times New Roman"/>
              </a:rPr>
              <a:t>Air-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Traffic</a:t>
            </a:r>
            <a:r>
              <a:rPr sz="4000" b="0" spc="-15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20" dirty="0">
                <a:solidFill>
                  <a:srgbClr val="A50021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149" y="1554350"/>
            <a:ext cx="11718290" cy="2502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4485" indent="-311785">
              <a:lnSpc>
                <a:spcPts val="2525"/>
              </a:lnSpc>
              <a:spcBef>
                <a:spcPts val="110"/>
              </a:spcBef>
              <a:buFont typeface="Arial"/>
              <a:buChar char="•"/>
              <a:tabLst>
                <a:tab pos="324485" algn="l"/>
              </a:tabLst>
            </a:pPr>
            <a:r>
              <a:rPr sz="2150" dirty="0">
                <a:latin typeface="Carlito"/>
                <a:cs typeface="Carlito"/>
              </a:rPr>
              <a:t>In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this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database,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there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are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four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attributes</a:t>
            </a:r>
            <a:endParaRPr sz="2150">
              <a:latin typeface="Carlito"/>
              <a:cs typeface="Carlito"/>
            </a:endParaRPr>
          </a:p>
          <a:p>
            <a:pPr marL="4312920">
              <a:lnSpc>
                <a:spcPts val="2475"/>
              </a:lnSpc>
            </a:pPr>
            <a:r>
              <a:rPr sz="2150" dirty="0">
                <a:latin typeface="Carlito"/>
                <a:cs typeface="Carlito"/>
              </a:rPr>
              <a:t>A</a:t>
            </a:r>
            <a:r>
              <a:rPr sz="2150" spc="-3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=</a:t>
            </a:r>
            <a:r>
              <a:rPr sz="2150" spc="-2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[</a:t>
            </a:r>
            <a:r>
              <a:rPr sz="2150" spc="-25" dirty="0">
                <a:latin typeface="Carlito"/>
                <a:cs typeface="Carlito"/>
              </a:rPr>
              <a:t> Day,</a:t>
            </a:r>
            <a:r>
              <a:rPr sz="2150" spc="-3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Season,</a:t>
            </a:r>
            <a:r>
              <a:rPr sz="2150" spc="-2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Fog,</a:t>
            </a:r>
            <a:r>
              <a:rPr sz="2150" spc="-25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Rain]</a:t>
            </a:r>
            <a:endParaRPr sz="2150">
              <a:latin typeface="Carlito"/>
              <a:cs typeface="Carlito"/>
            </a:endParaRPr>
          </a:p>
          <a:p>
            <a:pPr marL="291465">
              <a:lnSpc>
                <a:spcPts val="2475"/>
              </a:lnSpc>
            </a:pPr>
            <a:r>
              <a:rPr sz="2150" dirty="0">
                <a:latin typeface="Carlito"/>
                <a:cs typeface="Carlito"/>
              </a:rPr>
              <a:t>with</a:t>
            </a:r>
            <a:r>
              <a:rPr sz="2150" spc="-25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20tuples.</a:t>
            </a:r>
            <a:endParaRPr sz="2150">
              <a:latin typeface="Carlito"/>
              <a:cs typeface="Carlito"/>
            </a:endParaRPr>
          </a:p>
          <a:p>
            <a:pPr marL="324485" indent="-311785">
              <a:lnSpc>
                <a:spcPts val="2475"/>
              </a:lnSpc>
              <a:buFont typeface="Arial"/>
              <a:buChar char="•"/>
              <a:tabLst>
                <a:tab pos="324485" algn="l"/>
              </a:tabLst>
            </a:pPr>
            <a:r>
              <a:rPr sz="2150" dirty="0">
                <a:latin typeface="Carlito"/>
                <a:cs typeface="Carlito"/>
              </a:rPr>
              <a:t>The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categories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of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classes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spc="-20" dirty="0">
                <a:latin typeface="Carlito"/>
                <a:cs typeface="Carlito"/>
              </a:rPr>
              <a:t>are:</a:t>
            </a:r>
            <a:endParaRPr sz="2150">
              <a:latin typeface="Carlito"/>
              <a:cs typeface="Carlito"/>
            </a:endParaRPr>
          </a:p>
          <a:p>
            <a:pPr marL="3658870">
              <a:lnSpc>
                <a:spcPts val="2525"/>
              </a:lnSpc>
            </a:pPr>
            <a:r>
              <a:rPr sz="2150" dirty="0">
                <a:latin typeface="Carlito"/>
                <a:cs typeface="Carlito"/>
              </a:rPr>
              <a:t>C=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[On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Time,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Late,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Very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Late,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Cancelled]</a:t>
            </a:r>
            <a:endParaRPr sz="21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2150">
              <a:latin typeface="Carlito"/>
              <a:cs typeface="Carlito"/>
            </a:endParaRPr>
          </a:p>
          <a:p>
            <a:pPr marL="324485" marR="5080" indent="-312420">
              <a:lnSpc>
                <a:spcPts val="2070"/>
              </a:lnSpc>
              <a:buFont typeface="Arial"/>
              <a:buChar char="•"/>
              <a:tabLst>
                <a:tab pos="324485" algn="l"/>
              </a:tabLst>
            </a:pPr>
            <a:r>
              <a:rPr sz="2150" dirty="0">
                <a:latin typeface="Carlito"/>
                <a:cs typeface="Carlito"/>
              </a:rPr>
              <a:t>Given</a:t>
            </a:r>
            <a:r>
              <a:rPr sz="2150" spc="7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this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is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the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knowledge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of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data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and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classes,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we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are</a:t>
            </a:r>
            <a:r>
              <a:rPr sz="2150" spc="8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to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find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most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likely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classification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for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any</a:t>
            </a:r>
            <a:r>
              <a:rPr sz="2150" spc="80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other </a:t>
            </a:r>
            <a:r>
              <a:rPr sz="2150" dirty="0">
                <a:solidFill>
                  <a:srgbClr val="0B5DD6"/>
                </a:solidFill>
                <a:latin typeface="Carlito"/>
                <a:cs typeface="Carlito"/>
              </a:rPr>
              <a:t>unseen</a:t>
            </a:r>
            <a:r>
              <a:rPr sz="2150" spc="-45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B5DD6"/>
                </a:solidFill>
                <a:latin typeface="Carlito"/>
                <a:cs typeface="Carlito"/>
              </a:rPr>
              <a:t>instance</a:t>
            </a:r>
            <a:r>
              <a:rPr sz="2150" dirty="0">
                <a:latin typeface="Carlito"/>
                <a:cs typeface="Carlito"/>
              </a:rPr>
              <a:t>,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for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example:</a:t>
            </a:r>
            <a:endParaRPr sz="21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149" y="4249525"/>
            <a:ext cx="8641715" cy="7772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24485" indent="-31178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24485" algn="l"/>
              </a:tabLst>
            </a:pPr>
            <a:r>
              <a:rPr sz="2150" dirty="0">
                <a:latin typeface="Carlito"/>
                <a:cs typeface="Carlito"/>
              </a:rPr>
              <a:t>Classification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technique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eventually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to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map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this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tuple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into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an</a:t>
            </a:r>
            <a:r>
              <a:rPr sz="2150" spc="-45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accurate</a:t>
            </a:r>
            <a:r>
              <a:rPr sz="2150" spc="-40" dirty="0">
                <a:latin typeface="Carlito"/>
                <a:cs typeface="Carlito"/>
              </a:rPr>
              <a:t> </a:t>
            </a:r>
            <a:r>
              <a:rPr sz="2150" spc="-10" dirty="0">
                <a:latin typeface="Carlito"/>
                <a:cs typeface="Carlito"/>
              </a:rPr>
              <a:t>class.</a:t>
            </a:r>
            <a:endParaRPr sz="2150">
              <a:latin typeface="Carlito"/>
              <a:cs typeface="Carlito"/>
            </a:endParaRPr>
          </a:p>
          <a:p>
            <a:pPr marL="1896110">
              <a:lnSpc>
                <a:spcPct val="100000"/>
              </a:lnSpc>
              <a:spcBef>
                <a:spcPts val="530"/>
              </a:spcBef>
              <a:tabLst>
                <a:tab pos="3818890" algn="l"/>
                <a:tab pos="5641975" algn="l"/>
                <a:tab pos="7332345" algn="l"/>
              </a:tabLst>
            </a:pPr>
            <a:r>
              <a:rPr sz="1800" dirty="0">
                <a:latin typeface="Arial"/>
                <a:cs typeface="Arial"/>
              </a:rPr>
              <a:t>Week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Day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Winter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" dirty="0">
                <a:latin typeface="Arial"/>
                <a:cs typeface="Arial"/>
              </a:rPr>
              <a:t>High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" dirty="0"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977" y="4726682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???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4134" rIns="0" bIns="0" rtlCol="0">
            <a:spAutoFit/>
          </a:bodyPr>
          <a:lstStyle/>
          <a:p>
            <a:pPr marL="3582035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Example1:</a:t>
            </a:r>
            <a:r>
              <a:rPr sz="28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Two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set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8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data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8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8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Carlito"/>
                <a:cs typeface="Carlito"/>
              </a:rPr>
              <a:t>Y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740" y="1268757"/>
            <a:ext cx="3477642" cy="428133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338391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Naïve</a:t>
            </a:r>
            <a:r>
              <a:rPr sz="4000" b="0" spc="-9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Bayesian</a:t>
            </a:r>
            <a:r>
              <a:rPr sz="4000" b="0" spc="-9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10" dirty="0">
                <a:solidFill>
                  <a:srgbClr val="A50021"/>
                </a:solidFill>
                <a:latin typeface="Times New Roman"/>
                <a:cs typeface="Times New Roman"/>
              </a:rPr>
              <a:t>Classifier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10" y="1486791"/>
            <a:ext cx="1246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9240" algn="l"/>
              </a:tabLst>
            </a:pPr>
            <a:r>
              <a:rPr sz="2000" b="1" spc="-10" dirty="0">
                <a:latin typeface="Carlito"/>
                <a:cs typeface="Carlito"/>
              </a:rPr>
              <a:t>Example: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3155" y="1486791"/>
            <a:ext cx="10130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With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reference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Air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Traffic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Dataset</a:t>
            </a:r>
            <a:r>
              <a:rPr sz="2000" spc="1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mentioned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earlier,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let</a:t>
            </a:r>
            <a:r>
              <a:rPr sz="2000" spc="1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tabulate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all</a:t>
            </a:r>
            <a:r>
              <a:rPr sz="2000" spc="1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posterior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0375" y="1791591"/>
            <a:ext cx="3623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prior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probabilities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shown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below.</a:t>
            </a:r>
            <a:endParaRPr sz="2000">
              <a:latin typeface="Carlito"/>
              <a:cs typeface="Carli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2142" y="2263063"/>
          <a:ext cx="11033124" cy="4229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9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0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Cancelled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Weekday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½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L="240029" marR="143510" indent="-8953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119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Saturday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Sunday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0.14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48309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0.07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½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60579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0579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7754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Holiday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2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2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2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2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2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Spring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4394">
                <a:tc rowSpan="2">
                  <a:txBody>
                    <a:bodyPr/>
                    <a:lstStyle/>
                    <a:p>
                      <a:pPr marL="170180" marR="149860" indent="-12700" algn="just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 as 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722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Summer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9469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Autumn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0.43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4830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6057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879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1/3=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0.33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6775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7754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334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9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4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Winter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2/14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2/2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338391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Naïve</a:t>
            </a:r>
            <a:r>
              <a:rPr sz="4000" b="0" spc="-9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Bayesian</a:t>
            </a:r>
            <a:r>
              <a:rPr sz="4000" b="0" spc="-9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10" dirty="0">
                <a:solidFill>
                  <a:srgbClr val="A50021"/>
                </a:solidFill>
                <a:latin typeface="Times New Roman"/>
                <a:cs typeface="Times New Roman"/>
              </a:rPr>
              <a:t>Classifier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74</a:t>
            </a:r>
            <a:endParaRPr sz="12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2142" y="2256713"/>
          <a:ext cx="11033124" cy="3383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9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0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Cancelled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3679" marR="156210" indent="-69850">
                        <a:lnSpc>
                          <a:spcPct val="100000"/>
                        </a:lnSpc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15340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2626995" algn="l"/>
                          <a:tab pos="4990465" algn="l"/>
                          <a:tab pos="7066280" algn="l"/>
                          <a:tab pos="9055735" algn="l"/>
                        </a:tabLst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5/14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0.36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4075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2626995" algn="l"/>
                          <a:tab pos="4895215" algn="l"/>
                          <a:tab pos="6907530" algn="l"/>
                          <a:tab pos="9055735" algn="l"/>
                        </a:tabLst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4/14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0.29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0.33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2626995" algn="l"/>
                          <a:tab pos="4895215" algn="l"/>
                          <a:tab pos="6907530" algn="l"/>
                          <a:tab pos="9055735" algn="l"/>
                        </a:tabLst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Normal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5/14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0.36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2/3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0.67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15340">
                        <a:lnSpc>
                          <a:spcPct val="100000"/>
                        </a:lnSpc>
                        <a:spcBef>
                          <a:spcPts val="1175"/>
                        </a:spcBef>
                        <a:tabLst>
                          <a:tab pos="2626995" algn="l"/>
                          <a:tab pos="4895215" algn="l"/>
                          <a:tab pos="6907530" algn="l"/>
                          <a:tab pos="9055735" algn="l"/>
                        </a:tabLst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None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5/14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0.36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1/3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0.33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03275">
                        <a:lnSpc>
                          <a:spcPct val="100000"/>
                        </a:lnSpc>
                        <a:spcBef>
                          <a:spcPts val="1170"/>
                        </a:spcBef>
                        <a:tabLst>
                          <a:tab pos="2626995" algn="l"/>
                          <a:tab pos="4990465" algn="l"/>
                          <a:tab pos="7066280" algn="l"/>
                          <a:tab pos="9055735" algn="l"/>
                        </a:tabLst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Slight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8/14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0.57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0/1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81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3679" marR="118110" indent="-107950">
                        <a:lnSpc>
                          <a:spcPct val="100000"/>
                        </a:lnSpc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Rai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769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9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26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2626995" algn="l"/>
                          <a:tab pos="4895215" algn="l"/>
                          <a:tab pos="6907530" algn="l"/>
                          <a:tab pos="9055735" algn="l"/>
                        </a:tabLst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Heavy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1/14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0.07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0.5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2/3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0.67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	1/1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759532" y="5700190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Prior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8396" y="5700190"/>
            <a:ext cx="130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14/20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0.70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122" y="5700190"/>
            <a:ext cx="117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2/20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0.10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9119" y="5700190"/>
            <a:ext cx="117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3/20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0.15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307" y="5700190"/>
            <a:ext cx="117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1/20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0.05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607" rIns="0" bIns="0" rtlCol="0">
            <a:spAutoFit/>
          </a:bodyPr>
          <a:lstStyle/>
          <a:p>
            <a:pPr marL="338391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Naïve</a:t>
            </a:r>
            <a:r>
              <a:rPr sz="4000" b="0" spc="-90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dirty="0">
                <a:solidFill>
                  <a:srgbClr val="A50021"/>
                </a:solidFill>
                <a:latin typeface="Times New Roman"/>
                <a:cs typeface="Times New Roman"/>
              </a:rPr>
              <a:t>Bayesian</a:t>
            </a:r>
            <a:r>
              <a:rPr sz="4000" b="0" spc="-95" dirty="0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sz="4000" b="0" spc="-10" dirty="0">
                <a:solidFill>
                  <a:srgbClr val="A50021"/>
                </a:solidFill>
                <a:latin typeface="Times New Roman"/>
                <a:cs typeface="Times New Roman"/>
              </a:rPr>
              <a:t>Classifier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0908" y="6428670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25B75"/>
                </a:solidFill>
                <a:latin typeface="Carlito"/>
                <a:cs typeface="Carlito"/>
              </a:rPr>
              <a:t>75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100" y="1486791"/>
            <a:ext cx="977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rlito"/>
                <a:cs typeface="Carlito"/>
              </a:rPr>
              <a:t>Instance: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100" y="2909186"/>
            <a:ext cx="712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B5DD6"/>
                </a:solidFill>
                <a:latin typeface="Carlito"/>
                <a:cs typeface="Carlito"/>
              </a:rPr>
              <a:t>Case1: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4866" y="2292764"/>
            <a:ext cx="5993765" cy="946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00"/>
              </a:spcBef>
              <a:tabLst>
                <a:tab pos="1922780" algn="l"/>
                <a:tab pos="3745865" algn="l"/>
              </a:tabLst>
            </a:pPr>
            <a:r>
              <a:rPr sz="1800" dirty="0">
                <a:latin typeface="Arial"/>
                <a:cs typeface="Arial"/>
              </a:rPr>
              <a:t>Week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Day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Winter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" dirty="0">
                <a:latin typeface="Arial"/>
                <a:cs typeface="Arial"/>
              </a:rPr>
              <a:t>High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Class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Time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0.70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0.64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0.14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0.29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0.07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0.0013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100" y="3407028"/>
            <a:ext cx="712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B5DD6"/>
                </a:solidFill>
                <a:latin typeface="Carlito"/>
                <a:cs typeface="Carlito"/>
              </a:rPr>
              <a:t>Case2: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866" y="3407028"/>
            <a:ext cx="5429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Class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Late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0.10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0.50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1.0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0.50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0.50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0.0125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100" y="3904870"/>
            <a:ext cx="712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B5DD6"/>
                </a:solidFill>
                <a:latin typeface="Carlito"/>
                <a:cs typeface="Carlito"/>
              </a:rPr>
              <a:t>Case3: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4866" y="3904870"/>
            <a:ext cx="5949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Class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Very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Late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0.15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1.0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0.67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0.33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0.67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0.0222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100" y="4402702"/>
            <a:ext cx="712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B5DD6"/>
                </a:solidFill>
                <a:latin typeface="Carlito"/>
                <a:cs typeface="Carlito"/>
              </a:rPr>
              <a:t>Case4: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4866" y="4402702"/>
            <a:ext cx="5609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Class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Cancelled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0.05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0.0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0.0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1.0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×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1.0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0.0000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1057" y="5113904"/>
            <a:ext cx="6457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Case3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strongest;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Hence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correct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classification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0B5DD6"/>
                </a:solidFill>
                <a:latin typeface="Carlito"/>
                <a:cs typeface="Carlito"/>
              </a:rPr>
              <a:t>Very</a:t>
            </a:r>
            <a:r>
              <a:rPr sz="2000" b="1" spc="-55" dirty="0">
                <a:solidFill>
                  <a:srgbClr val="0B5DD6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0B5DD6"/>
                </a:solidFill>
                <a:latin typeface="Carlito"/>
                <a:cs typeface="Carlito"/>
              </a:rPr>
              <a:t>Late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1120" y="2292764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Heavy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52646" y="2292764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???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874" y="330349"/>
            <a:ext cx="12115165" cy="6527800"/>
            <a:chOff x="261874" y="330349"/>
            <a:chExt cx="12115165" cy="6527800"/>
          </a:xfrm>
        </p:grpSpPr>
        <p:sp>
          <p:nvSpPr>
            <p:cNvPr id="3" name="object 3"/>
            <p:cNvSpPr/>
            <p:nvPr/>
          </p:nvSpPr>
          <p:spPr>
            <a:xfrm>
              <a:off x="261874" y="6759335"/>
              <a:ext cx="11097260" cy="99060"/>
            </a:xfrm>
            <a:custGeom>
              <a:avLst/>
              <a:gdLst/>
              <a:ahLst/>
              <a:cxnLst/>
              <a:rect l="l" t="t" r="r" b="b"/>
              <a:pathLst>
                <a:path w="11097260" h="99059">
                  <a:moveTo>
                    <a:pt x="0" y="0"/>
                  </a:moveTo>
                  <a:lnTo>
                    <a:pt x="11096792" y="0"/>
                  </a:lnTo>
                  <a:lnTo>
                    <a:pt x="11096792" y="98650"/>
                  </a:lnTo>
                  <a:lnTo>
                    <a:pt x="0" y="9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73" y="330349"/>
              <a:ext cx="11754451" cy="6527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7D99-3B16-4BF2-9110-7160C228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607859"/>
          </a:xfrm>
        </p:spPr>
        <p:txBody>
          <a:bodyPr/>
          <a:lstStyle/>
          <a:p>
            <a:r>
              <a:rPr lang="en-US" dirty="0"/>
              <a:t>Application of Naïve Bayes Classifier for NLP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0889-BF51-40C1-85BF-B66CEED42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91" y="1651047"/>
            <a:ext cx="11621224" cy="4400134"/>
          </a:xfrm>
        </p:spPr>
        <p:txBody>
          <a:bodyPr>
            <a:normAutofit/>
          </a:bodyPr>
          <a:lstStyle/>
          <a:p>
            <a:r>
              <a:rPr lang="en-US" dirty="0"/>
              <a:t>Consider the following sentences:</a:t>
            </a:r>
          </a:p>
          <a:p>
            <a:pPr lvl="1"/>
            <a:r>
              <a:rPr lang="en-US" dirty="0"/>
              <a:t>S1 : The food is Delicious : Liked</a:t>
            </a:r>
          </a:p>
          <a:p>
            <a:pPr lvl="1"/>
            <a:r>
              <a:rPr lang="en-US" dirty="0"/>
              <a:t>S2 : The food is Bad           : Not Liked</a:t>
            </a:r>
          </a:p>
          <a:p>
            <a:pPr lvl="1"/>
            <a:r>
              <a:rPr lang="en-US" dirty="0"/>
              <a:t>S3 : Bad food                       : Not Liked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Given a new sentence, whether it can be classified as </a:t>
            </a:r>
            <a:r>
              <a:rPr lang="en-US" dirty="0">
                <a:solidFill>
                  <a:srgbClr val="FF0000"/>
                </a:solidFill>
              </a:rPr>
              <a:t>liked sentence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not liked.</a:t>
            </a:r>
          </a:p>
          <a:p>
            <a:pPr lvl="1"/>
            <a:endParaRPr lang="en-IN" dirty="0"/>
          </a:p>
          <a:p>
            <a:pPr lvl="1"/>
            <a:r>
              <a:rPr lang="en-IN" sz="3403" dirty="0">
                <a:solidFill>
                  <a:srgbClr val="FF0000"/>
                </a:solidFill>
              </a:rPr>
              <a:t>Given Sentence: </a:t>
            </a:r>
            <a:r>
              <a:rPr lang="en-IN" sz="3792" dirty="0">
                <a:solidFill>
                  <a:srgbClr val="FF0000"/>
                </a:solidFill>
              </a:rPr>
              <a:t>Delicious Food</a:t>
            </a:r>
            <a:endParaRPr lang="en-IN" sz="340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94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26EE-E16D-45DE-97FA-FA2BE3FE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607859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6493-2179-4331-8032-847FEEF9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92" y="1473558"/>
            <a:ext cx="11341419" cy="1728550"/>
          </a:xfrm>
        </p:spPr>
        <p:txBody>
          <a:bodyPr/>
          <a:lstStyle/>
          <a:p>
            <a:r>
              <a:rPr lang="en-US" dirty="0"/>
              <a:t>Remove stop words, then perform stemming</a:t>
            </a:r>
          </a:p>
          <a:p>
            <a:endParaRPr lang="en-US" dirty="0"/>
          </a:p>
          <a:p>
            <a:endParaRPr lang="en-US" dirty="0"/>
          </a:p>
          <a:p>
            <a:r>
              <a:rPr lang="en-IN" sz="1944" dirty="0"/>
              <a:t>S1</a:t>
            </a:r>
          </a:p>
          <a:p>
            <a:r>
              <a:rPr lang="en-IN" sz="1944" dirty="0"/>
              <a:t>S2</a:t>
            </a:r>
          </a:p>
          <a:p>
            <a:r>
              <a:rPr lang="en-IN" sz="1944" dirty="0"/>
              <a:t>S3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2C17D7-4A86-4485-81E8-3FAC5DB764FD}"/>
              </a:ext>
            </a:extLst>
          </p:cNvPr>
          <p:cNvGraphicFramePr>
            <a:graphicFrameLocks noGrp="1"/>
          </p:cNvGraphicFramePr>
          <p:nvPr/>
        </p:nvGraphicFramePr>
        <p:xfrm>
          <a:off x="1506570" y="2448915"/>
          <a:ext cx="8401052" cy="180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263">
                  <a:extLst>
                    <a:ext uri="{9D8B030D-6E8A-4147-A177-3AD203B41FA5}">
                      <a16:colId xmlns:a16="http://schemas.microsoft.com/office/drawing/2014/main" val="4083898042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3623239080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1680533768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3547645686"/>
                    </a:ext>
                  </a:extLst>
                </a:gridCol>
              </a:tblGrid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F1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F2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F3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0utput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8301501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Food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Delicious 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Bad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667469134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571564672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526014911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714804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609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1BAF-AE69-4807-ABF4-4C1DB2A2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6" y="234419"/>
            <a:ext cx="12210827" cy="607859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F12B-2B09-4F54-BA9A-713C03A1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91" y="1651047"/>
            <a:ext cx="11691230" cy="4400134"/>
          </a:xfrm>
        </p:spPr>
        <p:txBody>
          <a:bodyPr>
            <a:normAutofit/>
          </a:bodyPr>
          <a:lstStyle/>
          <a:p>
            <a:r>
              <a:rPr lang="en-US" sz="2400" dirty="0"/>
              <a:t>P(Liked | attributes) = P(Delicious | Liked) * P(Food | Liked) * P(Liked)</a:t>
            </a:r>
            <a:endParaRPr lang="en-IN" sz="2400" dirty="0"/>
          </a:p>
          <a:p>
            <a:r>
              <a:rPr lang="en-IN" sz="2400" dirty="0"/>
              <a:t>                                     =(1/1) * (1/1) *(1/3) = 0.33</a:t>
            </a:r>
          </a:p>
          <a:p>
            <a:endParaRPr lang="en-IN" sz="2400" dirty="0"/>
          </a:p>
          <a:p>
            <a:r>
              <a:rPr lang="en-US" sz="2400" dirty="0"/>
              <a:t>P(Not Liked | attributes) = P(Delicious | Not Liked) * P(Food | Not Liked) * P(Not Liked)</a:t>
            </a:r>
          </a:p>
          <a:p>
            <a:r>
              <a:rPr lang="en-US" sz="2400" dirty="0"/>
              <a:t>                                             = (0)*(2/2)*(2/3) = 0</a:t>
            </a:r>
          </a:p>
          <a:p>
            <a:r>
              <a:rPr lang="en-US" sz="2400" dirty="0"/>
              <a:t>Hence the given sentence belongs to Liked class</a:t>
            </a:r>
          </a:p>
        </p:txBody>
      </p:sp>
    </p:spTree>
    <p:extLst>
      <p:ext uri="{BB962C8B-B14F-4D97-AF65-F5344CB8AC3E}">
        <p14:creationId xmlns:p14="http://schemas.microsoft.com/office/powerpoint/2010/main" val="941172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173" y="284582"/>
            <a:ext cx="1230757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2384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II.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40%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II </a:t>
            </a:r>
            <a:r>
              <a:rPr sz="2400" dirty="0">
                <a:latin typeface="Times New Roman"/>
                <a:cs typeface="Times New Roman"/>
              </a:rPr>
              <a:t>produces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60%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items.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Further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4%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produced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3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defective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5% </a:t>
            </a:r>
            <a:r>
              <a:rPr sz="2400" dirty="0">
                <a:latin typeface="Times New Roman"/>
                <a:cs typeface="Times New Roman"/>
              </a:rPr>
              <a:t>produced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II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defective.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drawn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random.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drawn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defective,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II.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59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  <a:p>
            <a:pPr marL="38100" marR="30480" algn="just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172" baseline="-312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produced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Machine-I,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172" baseline="-312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</a:t>
            </a:r>
            <a:r>
              <a:rPr sz="2400" spc="43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produced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Machine-II.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drawing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defective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item.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asked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conditional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472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B).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472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472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mutually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exclusive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exhaustive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events, </a:t>
            </a:r>
            <a:r>
              <a:rPr sz="2400" dirty="0">
                <a:latin typeface="Times New Roman"/>
                <a:cs typeface="Times New Roman"/>
              </a:rPr>
              <a:t>by Bayes’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theorem,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685" y="3833817"/>
            <a:ext cx="3362318" cy="22954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7958" y="4386166"/>
            <a:ext cx="4242797" cy="155489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649" y="2586776"/>
            <a:ext cx="7902575" cy="365760"/>
          </a:xfrm>
          <a:custGeom>
            <a:avLst/>
            <a:gdLst/>
            <a:ahLst/>
            <a:cxnLst/>
            <a:rect l="l" t="t" r="r" b="b"/>
            <a:pathLst>
              <a:path w="7902575" h="365760">
                <a:moveTo>
                  <a:pt x="7902010" y="365759"/>
                </a:moveTo>
                <a:lnTo>
                  <a:pt x="0" y="365759"/>
                </a:lnTo>
                <a:lnTo>
                  <a:pt x="0" y="0"/>
                </a:lnTo>
                <a:lnTo>
                  <a:pt x="7902010" y="0"/>
                </a:lnTo>
                <a:lnTo>
                  <a:pt x="7902010" y="365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8449" y="240332"/>
            <a:ext cx="12390120" cy="603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31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construction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company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employs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executive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engineers.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does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60%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jobs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company.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does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40%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jobs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company.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past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experience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does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0.03,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whereas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0.04.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Suppose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serious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occurs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work,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engineer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would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guess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work?</a:t>
            </a:r>
            <a:endParaRPr sz="2400">
              <a:latin typeface="Times New Roman"/>
              <a:cs typeface="Times New Roman"/>
            </a:endParaRPr>
          </a:p>
          <a:p>
            <a:pPr marL="76200" marR="81280" algn="just">
              <a:lnSpc>
                <a:spcPct val="100000"/>
              </a:lnSpc>
              <a:spcBef>
                <a:spcPts val="1000"/>
              </a:spcBef>
            </a:pPr>
            <a:r>
              <a:rPr sz="2400" b="1" dirty="0">
                <a:solidFill>
                  <a:srgbClr val="AA0010"/>
                </a:solidFill>
                <a:latin typeface="Times New Roman"/>
                <a:cs typeface="Times New Roman"/>
              </a:rPr>
              <a:t>Solution:</a:t>
            </a:r>
            <a:r>
              <a:rPr sz="2400" b="1" spc="229" dirty="0">
                <a:solidFill>
                  <a:srgbClr val="AA001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652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events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29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company respectively.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occurs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work.</a:t>
            </a:r>
            <a:endParaRPr sz="2400">
              <a:latin typeface="Times New Roman"/>
              <a:cs typeface="Times New Roman"/>
            </a:endParaRPr>
          </a:p>
          <a:p>
            <a:pPr marL="76200" marR="68580" algn="just">
              <a:lnSpc>
                <a:spcPct val="100000"/>
              </a:lnSpc>
              <a:spcBef>
                <a:spcPts val="1000"/>
              </a:spcBef>
            </a:pPr>
            <a:r>
              <a:rPr sz="2400" spc="-20" dirty="0">
                <a:latin typeface="Times New Roman"/>
                <a:cs typeface="Times New Roman"/>
              </a:rPr>
              <a:t>We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conditional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330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330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their work.</a:t>
            </a:r>
            <a:endParaRPr sz="2400">
              <a:latin typeface="Times New Roman"/>
              <a:cs typeface="Times New Roman"/>
            </a:endParaRPr>
          </a:p>
          <a:p>
            <a:pPr marL="76200" algn="just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have</a:t>
            </a:r>
            <a:endParaRPr sz="24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1000"/>
              </a:spcBef>
            </a:pP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284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0.60,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B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284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 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0.03</a:t>
            </a:r>
            <a:endParaRPr sz="24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1000"/>
              </a:spcBef>
            </a:pP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284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0.40,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B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284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 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0.04</a:t>
            </a:r>
            <a:endParaRPr sz="2400">
              <a:latin typeface="Times New Roman"/>
              <a:cs typeface="Times New Roman"/>
            </a:endParaRPr>
          </a:p>
          <a:p>
            <a:pPr marL="76200" marR="5512435">
              <a:lnSpc>
                <a:spcPct val="134700"/>
              </a:lnSpc>
            </a:pP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1</a:t>
            </a:r>
            <a:r>
              <a:rPr sz="2400" spc="270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31250" dirty="0">
                <a:latin typeface="Times New Roman"/>
                <a:cs typeface="Times New Roman"/>
              </a:rPr>
              <a:t>2</a:t>
            </a:r>
            <a:r>
              <a:rPr sz="2400" spc="-15" baseline="-31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mutually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exclusive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exhaustive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events. </a:t>
            </a:r>
            <a:r>
              <a:rPr sz="2400" dirty="0">
                <a:latin typeface="Times New Roman"/>
                <a:cs typeface="Times New Roman"/>
              </a:rPr>
              <a:t>Applying Bayes’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theorem,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49" y="5341742"/>
            <a:ext cx="1207643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/>
                <a:cs typeface="Times New Roman"/>
              </a:rPr>
              <a:t>Since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P</a:t>
            </a:r>
            <a:r>
              <a:rPr sz="2400" i="1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/</a:t>
            </a:r>
            <a:r>
              <a:rPr sz="2400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B</a:t>
            </a:r>
            <a:r>
              <a:rPr sz="2400" i="1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&gt;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P</a:t>
            </a:r>
            <a:r>
              <a:rPr sz="2400" i="1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/</a:t>
            </a:r>
            <a:r>
              <a:rPr sz="2400" spc="-5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F0E67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EF0E67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EF0E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greater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dirty="0">
                <a:latin typeface="Times New Roman"/>
                <a:cs typeface="Times New Roman"/>
              </a:rPr>
              <a:t>2.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Therefore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guess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serious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would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5" dirty="0">
                <a:latin typeface="Times New Roman"/>
                <a:cs typeface="Times New Roman"/>
              </a:rPr>
              <a:t> by </a:t>
            </a:r>
            <a:r>
              <a:rPr sz="2400" spc="-10" dirty="0">
                <a:latin typeface="Times New Roman"/>
                <a:cs typeface="Times New Roman"/>
              </a:rPr>
              <a:t>engineer-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295" y="217474"/>
            <a:ext cx="8480307" cy="5012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194" rIns="0" bIns="0" rtlCol="0">
            <a:spAutoFit/>
          </a:bodyPr>
          <a:lstStyle/>
          <a:p>
            <a:pPr marL="391731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Compute</a:t>
            </a:r>
            <a:r>
              <a:rPr sz="2400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x-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x(mean)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4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rlito"/>
                <a:cs typeface="Carlito"/>
              </a:rPr>
              <a:t>y-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y(mean)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618" y="1196750"/>
            <a:ext cx="5462463" cy="394988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724" y="52421"/>
            <a:ext cx="11823065" cy="5669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1700"/>
              </a:lnSpc>
              <a:spcBef>
                <a:spcPts val="90"/>
              </a:spcBef>
            </a:pP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There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is</a:t>
            </a:r>
            <a:r>
              <a:rPr sz="2550" spc="2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80%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chance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that</a:t>
            </a:r>
            <a:r>
              <a:rPr sz="2550" spc="1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Ashish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takes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bus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school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and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there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is</a:t>
            </a:r>
            <a:r>
              <a:rPr sz="2550" spc="2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20%</a:t>
            </a:r>
            <a:r>
              <a:rPr sz="2550" spc="254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chance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that</a:t>
            </a:r>
            <a:r>
              <a:rPr sz="2550" spc="2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his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father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drops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him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school.</a:t>
            </a:r>
            <a:r>
              <a:rPr sz="2550" spc="18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probability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that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he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is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late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school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is</a:t>
            </a:r>
            <a:r>
              <a:rPr sz="2550" spc="2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0.5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if</a:t>
            </a:r>
            <a:r>
              <a:rPr sz="2550" spc="229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25" dirty="0">
                <a:solidFill>
                  <a:srgbClr val="444444"/>
                </a:solidFill>
                <a:latin typeface="Times New Roman"/>
                <a:cs typeface="Times New Roman"/>
              </a:rPr>
              <a:t>he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takes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bus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and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0.2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if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his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father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drops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him.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On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given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day,</a:t>
            </a:r>
            <a:r>
              <a:rPr sz="2550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Ashish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is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late</a:t>
            </a:r>
            <a:r>
              <a:rPr sz="2550" spc="2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spc="2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school.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Find</a:t>
            </a:r>
            <a:r>
              <a:rPr sz="2550" b="1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the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probability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that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his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father</a:t>
            </a:r>
            <a:r>
              <a:rPr sz="2550" b="1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dropped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him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school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on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that</a:t>
            </a:r>
            <a:r>
              <a:rPr sz="2550" b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day.</a:t>
            </a:r>
            <a:r>
              <a:rPr sz="2550" b="1" spc="17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Express</a:t>
            </a:r>
            <a:r>
              <a:rPr sz="2550" i="1" spc="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spc="-20" dirty="0">
                <a:solidFill>
                  <a:srgbClr val="444444"/>
                </a:solidFill>
                <a:latin typeface="Times New Roman"/>
                <a:cs typeface="Times New Roman"/>
              </a:rPr>
              <a:t>your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answer</a:t>
            </a:r>
            <a:r>
              <a:rPr sz="2550" i="1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as</a:t>
            </a:r>
            <a:r>
              <a:rPr sz="2550" i="1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a</a:t>
            </a:r>
            <a:r>
              <a:rPr sz="2550" i="1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spc="-10" dirty="0">
                <a:solidFill>
                  <a:srgbClr val="444444"/>
                </a:solidFill>
                <a:latin typeface="Times New Roman"/>
                <a:cs typeface="Times New Roman"/>
              </a:rPr>
              <a:t>number,</a:t>
            </a:r>
            <a:r>
              <a:rPr sz="2550" i="1" spc="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rounded</a:t>
            </a:r>
            <a:r>
              <a:rPr sz="2550" i="1" spc="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i="1" spc="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two</a:t>
            </a:r>
            <a:r>
              <a:rPr sz="2550" i="1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dirty="0">
                <a:solidFill>
                  <a:srgbClr val="444444"/>
                </a:solidFill>
                <a:latin typeface="Times New Roman"/>
                <a:cs typeface="Times New Roman"/>
              </a:rPr>
              <a:t>decimal</a:t>
            </a:r>
            <a:r>
              <a:rPr sz="2550" i="1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i="1" spc="-10" dirty="0">
                <a:solidFill>
                  <a:srgbClr val="444444"/>
                </a:solidFill>
                <a:latin typeface="Times New Roman"/>
                <a:cs typeface="Times New Roman"/>
              </a:rPr>
              <a:t>places.</a:t>
            </a:r>
            <a:endParaRPr sz="25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360"/>
              </a:spcBef>
            </a:pP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P(E1-Bus)</a:t>
            </a:r>
            <a:r>
              <a:rPr sz="2550" spc="7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6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25" dirty="0">
                <a:solidFill>
                  <a:srgbClr val="444444"/>
                </a:solidFill>
                <a:latin typeface="Times New Roman"/>
                <a:cs typeface="Times New Roman"/>
              </a:rPr>
              <a:t>0.8</a:t>
            </a:r>
            <a:endParaRPr sz="25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360"/>
              </a:spcBef>
            </a:pP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P(E2-Father)</a:t>
            </a:r>
            <a:r>
              <a:rPr sz="2550" spc="7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8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25" dirty="0">
                <a:solidFill>
                  <a:srgbClr val="444444"/>
                </a:solidFill>
                <a:latin typeface="Times New Roman"/>
                <a:cs typeface="Times New Roman"/>
              </a:rPr>
              <a:t>0.2</a:t>
            </a:r>
            <a:endParaRPr sz="2550">
              <a:latin typeface="Times New Roman"/>
              <a:cs typeface="Times New Roman"/>
            </a:endParaRPr>
          </a:p>
          <a:p>
            <a:pPr marL="12700" marR="61594" algn="just">
              <a:lnSpc>
                <a:spcPct val="111700"/>
              </a:lnSpc>
            </a:pP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Let</a:t>
            </a:r>
            <a:r>
              <a:rPr sz="2550" spc="1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</a:t>
            </a:r>
            <a:r>
              <a:rPr sz="2550" spc="1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denote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event</a:t>
            </a:r>
            <a:r>
              <a:rPr sz="2550" spc="1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Ashish</a:t>
            </a:r>
            <a:r>
              <a:rPr sz="2550" spc="2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late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to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school,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for</a:t>
            </a:r>
            <a:r>
              <a:rPr sz="2550" spc="2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2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possibilities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E1-Bus</a:t>
            </a:r>
            <a:r>
              <a:rPr sz="2550" spc="2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and</a:t>
            </a:r>
            <a:r>
              <a:rPr sz="2550" spc="2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E2-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Father,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with</a:t>
            </a:r>
            <a:r>
              <a:rPr sz="2550" spc="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probabilities</a:t>
            </a:r>
            <a:r>
              <a:rPr sz="2550" spc="40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0.5</a:t>
            </a:r>
            <a:r>
              <a:rPr sz="2550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and</a:t>
            </a:r>
            <a:r>
              <a:rPr sz="2550" spc="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0.2</a:t>
            </a:r>
            <a:r>
              <a:rPr sz="2550" spc="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respectively.</a:t>
            </a:r>
            <a:endParaRPr sz="2550">
              <a:latin typeface="Times New Roman"/>
              <a:cs typeface="Times New Roman"/>
            </a:endParaRPr>
          </a:p>
          <a:p>
            <a:pPr marL="752475" marR="7704455" indent="-740410" algn="just">
              <a:lnSpc>
                <a:spcPct val="111700"/>
              </a:lnSpc>
            </a:pP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Then</a:t>
            </a:r>
            <a:r>
              <a:rPr sz="25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P(A|E1)*P(E1)</a:t>
            </a:r>
            <a:r>
              <a:rPr sz="25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7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0.8*0.5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P(A|E2)*P(E2)</a:t>
            </a:r>
            <a:r>
              <a:rPr sz="25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9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444444"/>
                </a:solidFill>
                <a:latin typeface="Times New Roman"/>
                <a:cs typeface="Times New Roman"/>
              </a:rPr>
              <a:t>0.2*0.2</a:t>
            </a:r>
            <a:endParaRPr sz="2550">
              <a:latin typeface="Times New Roman"/>
              <a:cs typeface="Times New Roman"/>
            </a:endParaRPr>
          </a:p>
          <a:p>
            <a:pPr marL="12700" marR="592455" algn="just">
              <a:lnSpc>
                <a:spcPct val="111700"/>
              </a:lnSpc>
            </a:pPr>
            <a:r>
              <a:rPr sz="2550" b="1" dirty="0">
                <a:solidFill>
                  <a:srgbClr val="FF0000"/>
                </a:solidFill>
                <a:latin typeface="Times New Roman"/>
                <a:cs typeface="Times New Roman"/>
              </a:rPr>
              <a:t>P(A)</a:t>
            </a:r>
            <a:r>
              <a:rPr sz="255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55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FF0000"/>
                </a:solidFill>
                <a:latin typeface="Times New Roman"/>
                <a:cs typeface="Times New Roman"/>
              </a:rPr>
              <a:t>P(A|E1)*P(E1)</a:t>
            </a:r>
            <a:r>
              <a:rPr sz="255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55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FF0000"/>
                </a:solidFill>
                <a:latin typeface="Times New Roman"/>
                <a:cs typeface="Times New Roman"/>
              </a:rPr>
              <a:t>P(A|E2)*P(E2)</a:t>
            </a:r>
            <a:r>
              <a:rPr sz="255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—&gt;</a:t>
            </a:r>
            <a:r>
              <a:rPr sz="2550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spc="-10" dirty="0">
                <a:solidFill>
                  <a:srgbClr val="444444"/>
                </a:solidFill>
                <a:latin typeface="Times New Roman"/>
                <a:cs typeface="Times New Roman"/>
              </a:rPr>
              <a:t>Total</a:t>
            </a:r>
            <a:r>
              <a:rPr sz="2550" b="1" spc="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probability</a:t>
            </a:r>
            <a:r>
              <a:rPr sz="2550" b="1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of</a:t>
            </a:r>
            <a:r>
              <a:rPr sz="2550" b="1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occurrence</a:t>
            </a:r>
            <a:r>
              <a:rPr sz="2550" b="1" spc="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of</a:t>
            </a:r>
            <a:r>
              <a:rPr sz="2550" b="1" spc="-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spc="-50" dirty="0">
                <a:solidFill>
                  <a:srgbClr val="444444"/>
                </a:solidFill>
                <a:latin typeface="Times New Roman"/>
                <a:cs typeface="Times New Roman"/>
              </a:rPr>
              <a:t>A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P(E2|A)</a:t>
            </a:r>
            <a:r>
              <a:rPr sz="2550" b="1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b="1" spc="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b="1" dirty="0">
                <a:solidFill>
                  <a:srgbClr val="444444"/>
                </a:solidFill>
                <a:latin typeface="Times New Roman"/>
                <a:cs typeface="Times New Roman"/>
              </a:rPr>
              <a:t>(P(A|E2)*P(E2))/P(A)</a:t>
            </a:r>
            <a:r>
              <a:rPr sz="2550" b="1" spc="409" dirty="0">
                <a:solidFill>
                  <a:srgbClr val="444444"/>
                </a:solidFill>
                <a:latin typeface="Times New Roman"/>
                <a:cs typeface="Times New Roman"/>
              </a:rPr>
              <a:t> 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0.04/0.44</a:t>
            </a:r>
            <a:r>
              <a:rPr sz="2550" spc="6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0.09</a:t>
            </a:r>
            <a:r>
              <a:rPr sz="2550" spc="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44444"/>
                </a:solidFill>
                <a:latin typeface="Times New Roman"/>
                <a:cs typeface="Times New Roman"/>
              </a:rPr>
              <a:t>=</a:t>
            </a:r>
            <a:r>
              <a:rPr sz="2550" spc="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550" spc="-25" dirty="0">
                <a:solidFill>
                  <a:srgbClr val="444444"/>
                </a:solidFill>
                <a:latin typeface="Times New Roman"/>
                <a:cs typeface="Times New Roman"/>
              </a:rPr>
              <a:t>9%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505" y="197253"/>
            <a:ext cx="12656820" cy="564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7220" algn="ctr">
              <a:lnSpc>
                <a:spcPts val="365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Decision</a:t>
            </a:r>
            <a:r>
              <a:rPr sz="3200" b="1" spc="-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Tree</a:t>
            </a:r>
            <a:endParaRPr sz="3200">
              <a:latin typeface="Times New Roman"/>
              <a:cs typeface="Times New Roman"/>
            </a:endParaRPr>
          </a:p>
          <a:p>
            <a:pPr marL="383540" marR="5080" indent="-281940">
              <a:lnSpc>
                <a:spcPts val="3460"/>
              </a:lnSpc>
              <a:spcBef>
                <a:spcPts val="240"/>
              </a:spcBef>
              <a:buFont typeface="Arial"/>
              <a:buChar char="•"/>
              <a:tabLst>
                <a:tab pos="383540" algn="l"/>
              </a:tabLst>
            </a:pP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tree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algorithms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transform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raw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rule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based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making trees.</a:t>
            </a:r>
            <a:endParaRPr sz="3200">
              <a:latin typeface="Carlito"/>
              <a:cs typeface="Carlito"/>
            </a:endParaRPr>
          </a:p>
          <a:p>
            <a:pPr marL="382270" indent="-28130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382270" algn="l"/>
              </a:tabLst>
            </a:pPr>
            <a:r>
              <a:rPr sz="3200" dirty="0">
                <a:latin typeface="Carlito"/>
                <a:cs typeface="Carlito"/>
              </a:rPr>
              <a:t>Herein,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ID3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one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tree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algorithm.</a:t>
            </a:r>
            <a:endParaRPr sz="3200">
              <a:latin typeface="Carlito"/>
              <a:cs typeface="Carlito"/>
            </a:endParaRPr>
          </a:p>
          <a:p>
            <a:pPr marL="383540" marR="2103120" indent="-281940">
              <a:lnSpc>
                <a:spcPts val="3460"/>
              </a:lnSpc>
              <a:spcBef>
                <a:spcPts val="685"/>
              </a:spcBef>
              <a:buFont typeface="Arial"/>
              <a:buChar char="•"/>
              <a:tabLst>
                <a:tab pos="383540" algn="l"/>
              </a:tabLst>
            </a:pPr>
            <a:r>
              <a:rPr sz="3200" spc="-40" dirty="0">
                <a:latin typeface="Carlito"/>
                <a:cs typeface="Carlito"/>
              </a:rPr>
              <a:t>Firstly,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was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introduced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in</a:t>
            </a:r>
            <a:r>
              <a:rPr sz="32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3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1986</a:t>
            </a:r>
            <a:r>
              <a:rPr sz="3200" u="none" spc="-5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3200" u="none" dirty="0">
                <a:latin typeface="Carlito"/>
                <a:cs typeface="Carlito"/>
              </a:rPr>
              <a:t>and</a:t>
            </a:r>
            <a:r>
              <a:rPr sz="3200" u="none" spc="-70" dirty="0">
                <a:latin typeface="Carlito"/>
                <a:cs typeface="Carlito"/>
              </a:rPr>
              <a:t> </a:t>
            </a:r>
            <a:r>
              <a:rPr sz="3200" u="none" dirty="0">
                <a:latin typeface="Carlito"/>
                <a:cs typeface="Carlito"/>
              </a:rPr>
              <a:t>it</a:t>
            </a:r>
            <a:r>
              <a:rPr sz="3200" u="none" spc="-70" dirty="0">
                <a:latin typeface="Carlito"/>
                <a:cs typeface="Carlito"/>
              </a:rPr>
              <a:t> </a:t>
            </a:r>
            <a:r>
              <a:rPr sz="3200" u="none" dirty="0">
                <a:latin typeface="Carlito"/>
                <a:cs typeface="Carlito"/>
              </a:rPr>
              <a:t>is</a:t>
            </a:r>
            <a:r>
              <a:rPr sz="3200" u="none" spc="-65" dirty="0">
                <a:latin typeface="Carlito"/>
                <a:cs typeface="Carlito"/>
              </a:rPr>
              <a:t> </a:t>
            </a:r>
            <a:r>
              <a:rPr sz="3200" u="none" spc="-10" dirty="0">
                <a:latin typeface="Carlito"/>
                <a:cs typeface="Carlito"/>
              </a:rPr>
              <a:t>acronym</a:t>
            </a:r>
            <a:r>
              <a:rPr sz="3200" u="none" spc="-70" dirty="0">
                <a:latin typeface="Carlito"/>
                <a:cs typeface="Carlito"/>
              </a:rPr>
              <a:t> </a:t>
            </a:r>
            <a:r>
              <a:rPr sz="3200" u="none" dirty="0">
                <a:latin typeface="Carlito"/>
                <a:cs typeface="Carlito"/>
              </a:rPr>
              <a:t>of</a:t>
            </a:r>
            <a:r>
              <a:rPr sz="3200" u="none" spc="-50" dirty="0">
                <a:latin typeface="Carlito"/>
                <a:cs typeface="Carlito"/>
              </a:rPr>
              <a:t> </a:t>
            </a:r>
            <a:r>
              <a:rPr sz="3200" b="1" u="none" spc="-10" dirty="0">
                <a:latin typeface="Carlito"/>
                <a:cs typeface="Carlito"/>
              </a:rPr>
              <a:t>Iterative Dichotomiser</a:t>
            </a:r>
            <a:r>
              <a:rPr sz="3200" u="none" spc="-10" dirty="0">
                <a:latin typeface="Carlito"/>
                <a:cs typeface="Carlito"/>
              </a:rPr>
              <a:t>.</a:t>
            </a:r>
            <a:endParaRPr sz="3200">
              <a:latin typeface="Carlito"/>
              <a:cs typeface="Carlito"/>
            </a:endParaRPr>
          </a:p>
          <a:p>
            <a:pPr marL="382905" indent="-370205">
              <a:lnSpc>
                <a:spcPts val="3210"/>
              </a:lnSpc>
              <a:buFont typeface="Arial"/>
              <a:buChar char="•"/>
              <a:tabLst>
                <a:tab pos="382905" algn="l"/>
              </a:tabLst>
            </a:pPr>
            <a:r>
              <a:rPr sz="3200" dirty="0">
                <a:latin typeface="Carlito"/>
                <a:cs typeface="Carlito"/>
              </a:rPr>
              <a:t>First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all,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dichotomisation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means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dividing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into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two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parts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containing</a:t>
            </a:r>
            <a:endParaRPr sz="3200">
              <a:latin typeface="Carlito"/>
              <a:cs typeface="Carlito"/>
            </a:endParaRPr>
          </a:p>
          <a:p>
            <a:pPr marL="383540">
              <a:lnSpc>
                <a:spcPts val="3650"/>
              </a:lnSpc>
            </a:pP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completely</a:t>
            </a:r>
            <a:r>
              <a:rPr sz="3200" spc="-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different</a:t>
            </a:r>
            <a:r>
              <a:rPr sz="32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observations.</a:t>
            </a:r>
            <a:endParaRPr sz="3200">
              <a:latin typeface="Carlito"/>
              <a:cs typeface="Carlito"/>
            </a:endParaRPr>
          </a:p>
          <a:p>
            <a:pPr marL="383540" marR="59690" indent="-370840">
              <a:lnSpc>
                <a:spcPts val="3460"/>
              </a:lnSpc>
              <a:spcBef>
                <a:spcPts val="595"/>
              </a:spcBef>
              <a:buFont typeface="Arial"/>
              <a:buChar char="•"/>
              <a:tabLst>
                <a:tab pos="383540" algn="l"/>
                <a:tab pos="4629150" algn="l"/>
              </a:tabLst>
            </a:pPr>
            <a:r>
              <a:rPr sz="3200" dirty="0">
                <a:latin typeface="Carlito"/>
                <a:cs typeface="Carlito"/>
              </a:rPr>
              <a:t>Here,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2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algorithm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iteratively</a:t>
            </a:r>
            <a:r>
              <a:rPr sz="3200" spc="-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divides</a:t>
            </a:r>
            <a:r>
              <a:rPr sz="3200" spc="-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attributes</a:t>
            </a:r>
            <a:r>
              <a:rPr sz="3200" spc="-1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into</a:t>
            </a:r>
            <a:r>
              <a:rPr sz="3200" spc="-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two</a:t>
            </a:r>
            <a:r>
              <a:rPr sz="3200" spc="-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groups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using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the </a:t>
            </a:r>
            <a:r>
              <a:rPr sz="3200" dirty="0">
                <a:latin typeface="Carlito"/>
                <a:cs typeface="Carlito"/>
              </a:rPr>
              <a:t>most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dominant</a:t>
            </a:r>
            <a:r>
              <a:rPr sz="3200" spc="-12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attribute</a:t>
            </a:r>
            <a:r>
              <a:rPr sz="3200" dirty="0">
                <a:latin typeface="Carlito"/>
                <a:cs typeface="Carlito"/>
              </a:rPr>
              <a:t>	to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construct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tree.</a:t>
            </a:r>
            <a:endParaRPr sz="3200">
              <a:latin typeface="Carlito"/>
              <a:cs typeface="Carlito"/>
            </a:endParaRPr>
          </a:p>
          <a:p>
            <a:pPr marL="383540" marR="962660" indent="-37084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83540" algn="l"/>
              </a:tabLst>
            </a:pPr>
            <a:r>
              <a:rPr sz="3200" dirty="0">
                <a:latin typeface="Carlito"/>
                <a:cs typeface="Carlito"/>
              </a:rPr>
              <a:t>This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done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by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calculating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entropy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information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gains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each </a:t>
            </a:r>
            <a:r>
              <a:rPr sz="3200" spc="-10" dirty="0">
                <a:latin typeface="Carlito"/>
                <a:cs typeface="Carlito"/>
              </a:rPr>
              <a:t>atrribute.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649" y="797687"/>
            <a:ext cx="12067540" cy="378460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645"/>
              </a:spcBef>
            </a:pPr>
            <a:r>
              <a:rPr sz="3200" dirty="0">
                <a:latin typeface="Carlito"/>
                <a:cs typeface="Carlito"/>
              </a:rPr>
              <a:t>Then,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most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dominant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attribute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put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tree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node.</a:t>
            </a:r>
            <a:endParaRPr sz="3200">
              <a:latin typeface="Carlito"/>
              <a:cs typeface="Carlito"/>
            </a:endParaRPr>
          </a:p>
          <a:p>
            <a:pPr marL="325120" marR="5080" indent="-31242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25120" algn="l"/>
              </a:tabLst>
            </a:pPr>
            <a:r>
              <a:rPr sz="3200" spc="-35" dirty="0">
                <a:latin typeface="Carlito"/>
                <a:cs typeface="Carlito"/>
              </a:rPr>
              <a:t>Thereafter,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entropy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gain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scores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would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calculated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again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other attributes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branch.</a:t>
            </a:r>
            <a:endParaRPr sz="3200">
              <a:latin typeface="Carlito"/>
              <a:cs typeface="Carlito"/>
            </a:endParaRPr>
          </a:p>
          <a:p>
            <a:pPr marL="324485" indent="-31178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24485" algn="l"/>
              </a:tabLst>
            </a:pPr>
            <a:r>
              <a:rPr sz="3200" dirty="0">
                <a:latin typeface="Carlito"/>
                <a:cs typeface="Carlito"/>
              </a:rPr>
              <a:t>Thus,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next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most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dominant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attribute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found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out.</a:t>
            </a:r>
            <a:endParaRPr sz="3200">
              <a:latin typeface="Carlito"/>
              <a:cs typeface="Carlito"/>
            </a:endParaRPr>
          </a:p>
          <a:p>
            <a:pPr marL="325120" marR="913130" indent="-312420">
              <a:lnSpc>
                <a:spcPct val="100000"/>
              </a:lnSpc>
              <a:spcBef>
                <a:spcPts val="545"/>
              </a:spcBef>
              <a:buChar char="•"/>
              <a:tabLst>
                <a:tab pos="325120" algn="l"/>
                <a:tab pos="416559" algn="l"/>
              </a:tabLst>
            </a:pPr>
            <a:r>
              <a:rPr sz="3200" dirty="0">
                <a:latin typeface="Arial"/>
                <a:cs typeface="Arial"/>
              </a:rPr>
              <a:t>	</a:t>
            </a:r>
            <a:r>
              <a:rPr sz="3200" spc="-30" dirty="0">
                <a:latin typeface="Carlito"/>
                <a:cs typeface="Carlito"/>
              </a:rPr>
              <a:t>Finally,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procedure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continues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until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reaching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decision</a:t>
            </a:r>
            <a:r>
              <a:rPr sz="3200" spc="-1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114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that </a:t>
            </a:r>
            <a:r>
              <a:rPr sz="3200" spc="-10" dirty="0">
                <a:latin typeface="Carlito"/>
                <a:cs typeface="Carlito"/>
              </a:rPr>
              <a:t>branch.</a:t>
            </a:r>
            <a:endParaRPr sz="3200">
              <a:latin typeface="Carlito"/>
              <a:cs typeface="Carlito"/>
            </a:endParaRPr>
          </a:p>
          <a:p>
            <a:pPr marL="324485" indent="-31178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24485" algn="l"/>
              </a:tabLst>
            </a:pPr>
            <a:r>
              <a:rPr sz="3200" spc="-10" dirty="0">
                <a:latin typeface="Carlito"/>
                <a:cs typeface="Carlito"/>
              </a:rPr>
              <a:t>That’s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65" dirty="0">
                <a:latin typeface="Carlito"/>
                <a:cs typeface="Carlito"/>
              </a:rPr>
              <a:t>why,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called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Iterative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Dichotomiser.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424" y="305714"/>
            <a:ext cx="11927205" cy="223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54"/>
              </a:lnSpc>
              <a:spcBef>
                <a:spcPts val="100"/>
              </a:spcBef>
            </a:pPr>
            <a:r>
              <a:rPr sz="3200" b="1" i="1" dirty="0">
                <a:latin typeface="Carlito"/>
                <a:cs typeface="Carlito"/>
              </a:rPr>
              <a:t>Definition</a:t>
            </a:r>
            <a:r>
              <a:rPr sz="3200" i="1" dirty="0">
                <a:latin typeface="Carlito"/>
                <a:cs typeface="Carlito"/>
              </a:rPr>
              <a:t>:</a:t>
            </a:r>
            <a:r>
              <a:rPr sz="3200" i="1" spc="-85" dirty="0">
                <a:latin typeface="Carlito"/>
                <a:cs typeface="Carlito"/>
              </a:rPr>
              <a:t> </a:t>
            </a:r>
            <a:r>
              <a:rPr sz="3200" b="1" i="1" dirty="0">
                <a:latin typeface="Carlito"/>
                <a:cs typeface="Carlito"/>
              </a:rPr>
              <a:t>Entropy</a:t>
            </a:r>
            <a:r>
              <a:rPr sz="3200" b="1" i="1" spc="-7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is</a:t>
            </a:r>
            <a:r>
              <a:rPr sz="3200" i="1" spc="-8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the</a:t>
            </a:r>
            <a:r>
              <a:rPr sz="3200" i="1" spc="-8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measures</a:t>
            </a:r>
            <a:r>
              <a:rPr sz="3200" i="1" spc="-8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of</a:t>
            </a:r>
            <a:r>
              <a:rPr sz="3200" i="1" spc="-75" dirty="0">
                <a:latin typeface="Carlito"/>
                <a:cs typeface="Carlito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rlito"/>
                <a:cs typeface="Carlito"/>
              </a:rPr>
              <a:t>impurity</a:t>
            </a:r>
            <a:r>
              <a:rPr sz="3200" i="1"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z="3200" i="1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rlito"/>
                <a:cs typeface="Carlito"/>
              </a:rPr>
              <a:t>disorder</a:t>
            </a:r>
            <a:r>
              <a:rPr sz="3200" b="1" i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i="1" dirty="0">
                <a:solidFill>
                  <a:srgbClr val="FF0000"/>
                </a:solidFill>
                <a:latin typeface="Carlito"/>
                <a:cs typeface="Carlito"/>
              </a:rPr>
              <a:t>or</a:t>
            </a:r>
            <a:r>
              <a:rPr sz="3200" i="1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Carlito"/>
                <a:cs typeface="Carlito"/>
              </a:rPr>
              <a:t>uncertainty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ts val="3390"/>
              </a:lnSpc>
            </a:pPr>
            <a:r>
              <a:rPr sz="3200" i="1" dirty="0">
                <a:latin typeface="Carlito"/>
                <a:cs typeface="Carlito"/>
              </a:rPr>
              <a:t>in</a:t>
            </a:r>
            <a:r>
              <a:rPr sz="3200" i="1" spc="-4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a</a:t>
            </a:r>
            <a:r>
              <a:rPr sz="3200" i="1" spc="-4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bunch</a:t>
            </a:r>
            <a:r>
              <a:rPr sz="3200" i="1" spc="-4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of</a:t>
            </a:r>
            <a:r>
              <a:rPr sz="3200" i="1" spc="-40" dirty="0">
                <a:latin typeface="Carlito"/>
                <a:cs typeface="Carlito"/>
              </a:rPr>
              <a:t> </a:t>
            </a:r>
            <a:r>
              <a:rPr sz="3200" i="1" spc="-10" dirty="0">
                <a:latin typeface="Carlito"/>
                <a:cs typeface="Carlito"/>
              </a:rPr>
              <a:t>examples.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ts val="3710"/>
              </a:lnSpc>
            </a:pPr>
            <a:r>
              <a:rPr sz="3200" b="1" dirty="0">
                <a:latin typeface="Carlito"/>
                <a:cs typeface="Carlito"/>
              </a:rPr>
              <a:t>What</a:t>
            </a:r>
            <a:r>
              <a:rPr sz="3200" b="1" spc="-7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an</a:t>
            </a:r>
            <a:r>
              <a:rPr sz="3200" b="1" spc="-6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Entropy</a:t>
            </a:r>
            <a:r>
              <a:rPr sz="3200" b="1" spc="-7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basically</a:t>
            </a:r>
            <a:r>
              <a:rPr sz="3200" b="1" spc="-65" dirty="0">
                <a:latin typeface="Carlito"/>
                <a:cs typeface="Carlito"/>
              </a:rPr>
              <a:t> </a:t>
            </a:r>
            <a:r>
              <a:rPr sz="3200" b="1" spc="-10" dirty="0">
                <a:latin typeface="Carlito"/>
                <a:cs typeface="Carlito"/>
              </a:rPr>
              <a:t>does?</a:t>
            </a:r>
            <a:endParaRPr sz="3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705"/>
              </a:spcBef>
            </a:pPr>
            <a:r>
              <a:rPr sz="3200" i="1" dirty="0">
                <a:latin typeface="Carlito"/>
                <a:cs typeface="Carlito"/>
              </a:rPr>
              <a:t>Entropy</a:t>
            </a:r>
            <a:r>
              <a:rPr sz="3200" i="1" spc="-10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controls</a:t>
            </a:r>
            <a:r>
              <a:rPr sz="3200" i="1" spc="-9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how</a:t>
            </a:r>
            <a:r>
              <a:rPr sz="3200" i="1" spc="-10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a</a:t>
            </a:r>
            <a:r>
              <a:rPr sz="3200" i="1" spc="-9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Decision</a:t>
            </a:r>
            <a:r>
              <a:rPr sz="3200" i="1" spc="-100" dirty="0">
                <a:latin typeface="Carlito"/>
                <a:cs typeface="Carlito"/>
              </a:rPr>
              <a:t> </a:t>
            </a:r>
            <a:r>
              <a:rPr sz="3200" i="1" spc="-10" dirty="0">
                <a:latin typeface="Carlito"/>
                <a:cs typeface="Carlito"/>
              </a:rPr>
              <a:t>Tree</a:t>
            </a:r>
            <a:r>
              <a:rPr sz="3200" i="1" spc="-9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decides</a:t>
            </a:r>
            <a:r>
              <a:rPr sz="3200" i="1" spc="-9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to</a:t>
            </a:r>
            <a:r>
              <a:rPr sz="3200" i="1" spc="-100" dirty="0">
                <a:latin typeface="Carlito"/>
                <a:cs typeface="Carlito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rlito"/>
                <a:cs typeface="Carlito"/>
              </a:rPr>
              <a:t>split</a:t>
            </a:r>
            <a:r>
              <a:rPr sz="3200" b="1" i="1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i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3200" i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i="1" dirty="0">
                <a:solidFill>
                  <a:srgbClr val="FF0000"/>
                </a:solidFill>
                <a:latin typeface="Carlito"/>
                <a:cs typeface="Carlito"/>
              </a:rPr>
              <a:t>data</a:t>
            </a:r>
            <a:r>
              <a:rPr sz="3200" i="1" dirty="0">
                <a:latin typeface="Carlito"/>
                <a:cs typeface="Carlito"/>
              </a:rPr>
              <a:t>.</a:t>
            </a:r>
            <a:r>
              <a:rPr sz="3200" i="1" spc="-9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It</a:t>
            </a:r>
            <a:r>
              <a:rPr sz="3200" i="1" spc="-100" dirty="0">
                <a:latin typeface="Carlito"/>
                <a:cs typeface="Carlito"/>
              </a:rPr>
              <a:t> </a:t>
            </a:r>
            <a:r>
              <a:rPr sz="3200" i="1" spc="-10" dirty="0">
                <a:latin typeface="Carlito"/>
                <a:cs typeface="Carlito"/>
              </a:rPr>
              <a:t>actually </a:t>
            </a:r>
            <a:r>
              <a:rPr sz="3200" i="1" dirty="0">
                <a:latin typeface="Carlito"/>
                <a:cs typeface="Carlito"/>
              </a:rPr>
              <a:t>effects</a:t>
            </a:r>
            <a:r>
              <a:rPr sz="3200" i="1" spc="-80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how</a:t>
            </a:r>
            <a:r>
              <a:rPr sz="3200" i="1" spc="-7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a</a:t>
            </a:r>
            <a:r>
              <a:rPr sz="3200" i="1" spc="-80" dirty="0">
                <a:latin typeface="Carlito"/>
                <a:cs typeface="Carlito"/>
              </a:rPr>
              <a:t> </a:t>
            </a:r>
            <a:r>
              <a:rPr sz="3200" b="1" i="1" dirty="0">
                <a:latin typeface="Carlito"/>
                <a:cs typeface="Carlito"/>
              </a:rPr>
              <a:t>Decision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b="1" i="1" dirty="0">
                <a:latin typeface="Carlito"/>
                <a:cs typeface="Carlito"/>
              </a:rPr>
              <a:t>Tree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draws</a:t>
            </a:r>
            <a:r>
              <a:rPr sz="3200" i="1" spc="-75" dirty="0">
                <a:latin typeface="Carlito"/>
                <a:cs typeface="Carlito"/>
              </a:rPr>
              <a:t> </a:t>
            </a:r>
            <a:r>
              <a:rPr sz="3200" i="1" dirty="0">
                <a:latin typeface="Carlito"/>
                <a:cs typeface="Carlito"/>
              </a:rPr>
              <a:t>its</a:t>
            </a:r>
            <a:r>
              <a:rPr sz="3200" i="1" spc="-80" dirty="0">
                <a:latin typeface="Carlito"/>
                <a:cs typeface="Carlito"/>
              </a:rPr>
              <a:t> </a:t>
            </a:r>
            <a:r>
              <a:rPr sz="3200" i="1" spc="-10" dirty="0">
                <a:latin typeface="Carlito"/>
                <a:cs typeface="Carlito"/>
              </a:rPr>
              <a:t>boundaries.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623" y="5328808"/>
            <a:ext cx="6247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rlito"/>
                <a:cs typeface="Carlito"/>
              </a:rPr>
              <a:t>Entropy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measured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between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0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1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086" y="3000665"/>
            <a:ext cx="8329044" cy="206921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474" y="41938"/>
            <a:ext cx="3958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8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Equation</a:t>
            </a:r>
            <a:r>
              <a:rPr sz="28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28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Entropy: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474" y="1547647"/>
            <a:ext cx="12578080" cy="20701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11303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simplicity’s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sake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let’s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say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we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only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have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two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classes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positive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2800" spc="-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800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negative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class.</a:t>
            </a:r>
            <a:r>
              <a:rPr sz="2800" spc="-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Therefore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‘i’</a:t>
            </a:r>
            <a:r>
              <a:rPr sz="2800" spc="-2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here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could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either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+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(-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215265" marR="5080">
              <a:lnSpc>
                <a:spcPts val="3020"/>
              </a:lnSpc>
              <a:spcBef>
                <a:spcPts val="650"/>
              </a:spcBef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if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we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had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total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100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data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points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our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dataset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with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30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belonging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positive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and 70 belonging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 the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negative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then 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‘P+’</a:t>
            </a:r>
            <a:r>
              <a:rPr sz="2800" spc="-2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would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3/10 and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82828"/>
                </a:solidFill>
                <a:latin typeface="Times New Roman"/>
                <a:cs typeface="Times New Roman"/>
              </a:rPr>
              <a:t>‘P-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’</a:t>
            </a:r>
            <a:r>
              <a:rPr sz="2800" spc="-2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would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be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7/10.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673" y="5950166"/>
            <a:ext cx="103333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3200" b="1" spc="-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indicates</a:t>
            </a:r>
            <a:r>
              <a:rPr sz="3200" b="1" spc="-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b="1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high</a:t>
            </a:r>
            <a:r>
              <a:rPr sz="3200" b="1" spc="-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282828"/>
                </a:solidFill>
                <a:latin typeface="Times New Roman"/>
                <a:cs typeface="Times New Roman"/>
              </a:rPr>
              <a:t>entropy,</a:t>
            </a:r>
            <a:r>
              <a:rPr sz="3200" b="1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meaning</a:t>
            </a:r>
            <a:r>
              <a:rPr sz="3200" b="1" spc="-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b="1" spc="-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low</a:t>
            </a:r>
            <a:r>
              <a:rPr sz="3200" b="1" spc="-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level</a:t>
            </a:r>
            <a:r>
              <a:rPr sz="3200" b="1" spc="-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3200" b="1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purity.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1631" y="100030"/>
            <a:ext cx="3614753" cy="10126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394" y="3929342"/>
            <a:ext cx="7886684" cy="115252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147314"/>
            <a:ext cx="12383135" cy="6014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x-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axis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measures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proportion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endParaRPr sz="3000">
              <a:latin typeface="Times New Roman"/>
              <a:cs typeface="Times New Roman"/>
            </a:endParaRPr>
          </a:p>
          <a:p>
            <a:pPr marL="12700" marR="5605780">
              <a:lnSpc>
                <a:spcPct val="110000"/>
              </a:lnSpc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data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points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belonging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positive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class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in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each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bubble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y-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axis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axis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measures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their</a:t>
            </a:r>
            <a:r>
              <a:rPr sz="3000" spc="-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respective</a:t>
            </a:r>
            <a:r>
              <a:rPr sz="3000" spc="-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entropies.</a:t>
            </a:r>
            <a:endParaRPr sz="3000">
              <a:latin typeface="Times New Roman"/>
              <a:cs typeface="Times New Roman"/>
            </a:endParaRPr>
          </a:p>
          <a:p>
            <a:pPr marL="12700" marR="6052820" indent="95250">
              <a:lnSpc>
                <a:spcPct val="110000"/>
              </a:lnSpc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Right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282828"/>
                </a:solidFill>
                <a:latin typeface="Times New Roman"/>
                <a:cs typeface="Times New Roman"/>
              </a:rPr>
              <a:t>away,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you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see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inverted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‘U’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shape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3000" spc="-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graph.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Entropy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lowest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at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extremes,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282828"/>
                </a:solidFill>
                <a:latin typeface="Times New Roman"/>
                <a:cs typeface="Times New Roman"/>
              </a:rPr>
              <a:t>when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bubble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either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contains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no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positive</a:t>
            </a:r>
            <a:r>
              <a:rPr sz="3000" spc="-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instances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only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positive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instances.</a:t>
            </a:r>
            <a:r>
              <a:rPr sz="3000" spc="-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is,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when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bubble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pure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disorder</a:t>
            </a:r>
            <a:r>
              <a:rPr sz="3000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82828"/>
                </a:solidFill>
                <a:latin typeface="Times New Roman"/>
                <a:cs typeface="Times New Roman"/>
              </a:rPr>
              <a:t>0.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Entropy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highest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middle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when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bubble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evenly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split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between</a:t>
            </a:r>
            <a:r>
              <a:rPr sz="3000" spc="-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positive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negative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instances.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Extreme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disorder</a:t>
            </a:r>
            <a:r>
              <a:rPr sz="3000" spc="-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because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there</a:t>
            </a:r>
            <a:r>
              <a:rPr sz="3000" spc="-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82828"/>
                </a:solidFill>
                <a:latin typeface="Times New Roman"/>
                <a:cs typeface="Times New Roman"/>
              </a:rPr>
              <a:t>no</a:t>
            </a:r>
            <a:r>
              <a:rPr sz="3000" spc="-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82828"/>
                </a:solidFill>
                <a:latin typeface="Times New Roman"/>
                <a:cs typeface="Times New Roman"/>
              </a:rPr>
              <a:t>majority.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2975" y="76199"/>
            <a:ext cx="5011024" cy="402495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699" y="238300"/>
            <a:ext cx="9705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What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Information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gain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why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matter</a:t>
            </a:r>
            <a:r>
              <a:rPr sz="28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Decision</a:t>
            </a:r>
            <a:r>
              <a:rPr sz="28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Tree?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699" y="665019"/>
            <a:ext cx="12534265" cy="568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30" algn="just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Next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we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need</a:t>
            </a:r>
            <a:r>
              <a:rPr sz="2800" spc="11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metric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800" spc="11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measure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reduction</a:t>
            </a:r>
            <a:r>
              <a:rPr sz="2800" spc="11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disorder</a:t>
            </a:r>
            <a:r>
              <a:rPr sz="2800" spc="11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our</a:t>
            </a:r>
            <a:r>
              <a:rPr sz="2800" spc="10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target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variable/class</a:t>
            </a:r>
            <a:r>
              <a:rPr sz="2800" spc="5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given</a:t>
            </a:r>
            <a:r>
              <a:rPr sz="2800" spc="5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additional</a:t>
            </a:r>
            <a:r>
              <a:rPr sz="2800" spc="5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information(</a:t>
            </a:r>
            <a:r>
              <a:rPr sz="2800" spc="5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features/independent</a:t>
            </a:r>
            <a:r>
              <a:rPr sz="2800" spc="53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variables)</a:t>
            </a:r>
            <a:r>
              <a:rPr sz="2800" spc="5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about</a:t>
            </a:r>
            <a:r>
              <a:rPr sz="2800" spc="5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it.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where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Information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Gain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comes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Times New Roman"/>
                <a:cs typeface="Times New Roman"/>
              </a:rPr>
              <a:t>in.</a:t>
            </a:r>
            <a:endParaRPr sz="2800">
              <a:latin typeface="Times New Roman"/>
              <a:cs typeface="Times New Roman"/>
            </a:endParaRPr>
          </a:p>
          <a:p>
            <a:pPr marL="12700" marR="12065" algn="just">
              <a:lnSpc>
                <a:spcPct val="100000"/>
              </a:lnSpc>
              <a:spcBef>
                <a:spcPts val="525"/>
              </a:spcBef>
            </a:pP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3200" b="1" i="1" dirty="0">
                <a:latin typeface="Times New Roman"/>
                <a:cs typeface="Times New Roman"/>
              </a:rPr>
              <a:t>nformation</a:t>
            </a:r>
            <a:r>
              <a:rPr sz="3200" b="1" i="1" spc="-7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gain</a:t>
            </a:r>
            <a:r>
              <a:rPr sz="3200" b="1" i="1" spc="-65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(IG)</a:t>
            </a:r>
            <a:r>
              <a:rPr sz="3200" b="1" i="1" spc="-65" dirty="0">
                <a:latin typeface="Times New Roman"/>
                <a:cs typeface="Times New Roman"/>
              </a:rPr>
              <a:t> </a:t>
            </a:r>
            <a:r>
              <a:rPr sz="3200" i="1" spc="-20" dirty="0">
                <a:latin typeface="Times New Roman"/>
                <a:cs typeface="Times New Roman"/>
              </a:rPr>
              <a:t>measures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how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much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“information”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a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spc="-10" dirty="0">
                <a:latin typeface="Times New Roman"/>
                <a:cs typeface="Times New Roman"/>
              </a:rPr>
              <a:t>feature</a:t>
            </a:r>
            <a:r>
              <a:rPr sz="3200" i="1" spc="-6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gives</a:t>
            </a:r>
            <a:r>
              <a:rPr sz="3200" i="1" spc="-55" dirty="0">
                <a:latin typeface="Times New Roman"/>
                <a:cs typeface="Times New Roman"/>
              </a:rPr>
              <a:t> </a:t>
            </a:r>
            <a:r>
              <a:rPr sz="3200" i="1" spc="-25" dirty="0">
                <a:latin typeface="Times New Roman"/>
                <a:cs typeface="Times New Roman"/>
              </a:rPr>
              <a:t>us </a:t>
            </a:r>
            <a:r>
              <a:rPr sz="3200" i="1" dirty="0">
                <a:latin typeface="Times New Roman"/>
                <a:cs typeface="Times New Roman"/>
              </a:rPr>
              <a:t>about</a:t>
            </a:r>
            <a:r>
              <a:rPr sz="3200" i="1" spc="-4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the</a:t>
            </a:r>
            <a:r>
              <a:rPr sz="3200" i="1" spc="-40" dirty="0">
                <a:latin typeface="Times New Roman"/>
                <a:cs typeface="Times New Roman"/>
              </a:rPr>
              <a:t> </a:t>
            </a:r>
            <a:r>
              <a:rPr sz="3200" i="1" spc="-10" dirty="0">
                <a:latin typeface="Times New Roman"/>
                <a:cs typeface="Times New Roman"/>
              </a:rPr>
              <a:t>class.</a:t>
            </a:r>
            <a:endParaRPr sz="3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60"/>
              </a:spcBef>
            </a:pPr>
            <a:r>
              <a:rPr sz="2800" b="1" dirty="0">
                <a:latin typeface="Times New Roman"/>
                <a:cs typeface="Times New Roman"/>
              </a:rPr>
              <a:t>Why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it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matters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50" dirty="0">
                <a:latin typeface="Times New Roman"/>
                <a:cs typeface="Times New Roman"/>
              </a:rPr>
              <a:t>?</a:t>
            </a:r>
            <a:endParaRPr sz="2800">
              <a:latin typeface="Times New Roman"/>
              <a:cs typeface="Times New Roman"/>
            </a:endParaRPr>
          </a:p>
          <a:p>
            <a:pPr marL="353060" marR="90805" indent="-293370" algn="just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</a:tabLst>
            </a:pPr>
            <a:r>
              <a:rPr sz="2800" b="1" dirty="0">
                <a:latin typeface="Times New Roman"/>
                <a:cs typeface="Times New Roman"/>
              </a:rPr>
              <a:t>Information</a:t>
            </a:r>
            <a:r>
              <a:rPr sz="2800" b="1" spc="4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gain</a:t>
            </a:r>
            <a:r>
              <a:rPr sz="2800" b="1" spc="4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main</a:t>
            </a:r>
            <a:r>
              <a:rPr sz="2800" spc="4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4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by</a:t>
            </a:r>
            <a:r>
              <a:rPr sz="2800" spc="4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Decision</a:t>
            </a:r>
            <a:r>
              <a:rPr sz="2800" b="1" spc="3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Tree</a:t>
            </a:r>
            <a:r>
              <a:rPr sz="2800" b="1" spc="2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Algorithms</a:t>
            </a:r>
            <a:r>
              <a:rPr sz="2800" b="1" spc="4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to 	</a:t>
            </a:r>
            <a:r>
              <a:rPr sz="2800" dirty="0">
                <a:latin typeface="Times New Roman"/>
                <a:cs typeface="Times New Roman"/>
              </a:rPr>
              <a:t>construct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Decision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Tree.</a:t>
            </a:r>
            <a:endParaRPr sz="2800">
              <a:latin typeface="Times New Roman"/>
              <a:cs typeface="Times New Roman"/>
            </a:endParaRPr>
          </a:p>
          <a:p>
            <a:pPr marL="353695" indent="-293370" algn="just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3695" algn="l"/>
              </a:tabLst>
            </a:pPr>
            <a:r>
              <a:rPr sz="2800" b="1" dirty="0">
                <a:latin typeface="Times New Roman"/>
                <a:cs typeface="Times New Roman"/>
              </a:rPr>
              <a:t>Decision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Trees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algorithm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will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always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tries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maximize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Information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gain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3695" marR="5080" indent="-294005" algn="just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</a:tabLst>
            </a:pP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Information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Gain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applied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2800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quantify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which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feature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provides</a:t>
            </a:r>
            <a:r>
              <a:rPr sz="2800" spc="10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maximal</a:t>
            </a:r>
            <a:r>
              <a:rPr sz="2800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information 	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about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classification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based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on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notion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82828"/>
                </a:solidFill>
                <a:latin typeface="Times New Roman"/>
                <a:cs typeface="Times New Roman"/>
              </a:rPr>
              <a:t>entropy.</a:t>
            </a:r>
            <a:endParaRPr sz="2800">
              <a:latin typeface="Times New Roman"/>
              <a:cs typeface="Times New Roman"/>
            </a:endParaRPr>
          </a:p>
          <a:p>
            <a:pPr marL="353695" indent="-293370" algn="just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353695" algn="l"/>
              </a:tabLst>
            </a:pP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attribute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highest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Information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gain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split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first.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49" y="280517"/>
            <a:ext cx="57213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latin typeface="Carlito"/>
                <a:cs typeface="Carlito"/>
              </a:rPr>
              <a:t>The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b="1" i="1" spc="-10" dirty="0">
                <a:latin typeface="Carlito"/>
                <a:cs typeface="Carlito"/>
              </a:rPr>
              <a:t>Equation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b="1" i="1" dirty="0">
                <a:latin typeface="Carlito"/>
                <a:cs typeface="Carlito"/>
              </a:rPr>
              <a:t>of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b="1" i="1" spc="-10" dirty="0">
                <a:latin typeface="Carlito"/>
                <a:cs typeface="Carlito"/>
              </a:rPr>
              <a:t>Information</a:t>
            </a:r>
            <a:r>
              <a:rPr sz="3200" b="1" i="1" spc="-75" dirty="0">
                <a:latin typeface="Carlito"/>
                <a:cs typeface="Carlito"/>
              </a:rPr>
              <a:t> </a:t>
            </a:r>
            <a:r>
              <a:rPr sz="3200" b="1" i="1" spc="-10" dirty="0">
                <a:latin typeface="Carlito"/>
                <a:cs typeface="Carlito"/>
              </a:rPr>
              <a:t>gain: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840"/>
              </a:spcBef>
            </a:pPr>
            <a:r>
              <a:rPr sz="3200" b="1" spc="-10" dirty="0">
                <a:latin typeface="Carlito"/>
                <a:cs typeface="Carlito"/>
              </a:rPr>
              <a:t>Information</a:t>
            </a:r>
            <a:r>
              <a:rPr sz="3200" b="1" spc="-55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from</a:t>
            </a:r>
            <a:r>
              <a:rPr sz="3200" b="1" spc="-5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X</a:t>
            </a:r>
            <a:r>
              <a:rPr sz="3200" b="1" spc="-50" dirty="0">
                <a:latin typeface="Carlito"/>
                <a:cs typeface="Carlito"/>
              </a:rPr>
              <a:t> </a:t>
            </a:r>
            <a:r>
              <a:rPr sz="3200" b="1" dirty="0">
                <a:latin typeface="Carlito"/>
                <a:cs typeface="Carlito"/>
              </a:rPr>
              <a:t>on</a:t>
            </a:r>
            <a:r>
              <a:rPr sz="3200" b="1" spc="-50" dirty="0">
                <a:latin typeface="Carlito"/>
                <a:cs typeface="Carlito"/>
              </a:rPr>
              <a:t> Y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693" y="2903210"/>
            <a:ext cx="8239542" cy="7467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788" y="1401772"/>
            <a:ext cx="6547711" cy="42702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824" y="133984"/>
            <a:ext cx="3876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/>
                <a:cs typeface="Times New Roman"/>
              </a:rPr>
              <a:t>Example: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Decision</a:t>
            </a:r>
            <a:r>
              <a:rPr sz="3000" spc="-145" dirty="0"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Times New Roman"/>
                <a:cs typeface="Times New Roman"/>
              </a:rPr>
              <a:t>Tree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824" y="755264"/>
            <a:ext cx="12212320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Consider</a:t>
            </a:r>
            <a:r>
              <a:rPr sz="3200" spc="6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an</a:t>
            </a:r>
            <a:r>
              <a:rPr sz="3200" spc="6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example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where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we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are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building</a:t>
            </a:r>
            <a:r>
              <a:rPr sz="3200" spc="6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decision</a:t>
            </a:r>
            <a:r>
              <a:rPr sz="3200" spc="6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tree</a:t>
            </a:r>
            <a:r>
              <a:rPr sz="3200" spc="6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spc="6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predict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whether</a:t>
            </a:r>
            <a:r>
              <a:rPr sz="3200" spc="3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loan</a:t>
            </a:r>
            <a:r>
              <a:rPr sz="3200" spc="3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given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spc="3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person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would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result</a:t>
            </a:r>
            <a:r>
              <a:rPr sz="3200" spc="3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write-off</a:t>
            </a:r>
            <a:r>
              <a:rPr sz="3200" spc="3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not.</a:t>
            </a:r>
            <a:r>
              <a:rPr sz="3200" spc="3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282828"/>
                </a:solidFill>
                <a:latin typeface="Times New Roman"/>
                <a:cs typeface="Times New Roman"/>
              </a:rPr>
              <a:t>Our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entire</a:t>
            </a:r>
            <a:r>
              <a:rPr sz="3200" spc="10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population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consists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30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instances.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16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belong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1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write-off</a:t>
            </a:r>
            <a:r>
              <a:rPr sz="3200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class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other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14</a:t>
            </a:r>
            <a:r>
              <a:rPr sz="3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belong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3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non-write-off</a:t>
            </a:r>
            <a:r>
              <a:rPr sz="3200" spc="1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class.</a:t>
            </a:r>
            <a:r>
              <a:rPr sz="3200" spc="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We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have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two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features,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namely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“Balance”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3200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take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on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two</a:t>
            </a:r>
            <a:r>
              <a:rPr sz="3200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values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-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&gt;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“&lt;</a:t>
            </a:r>
            <a:r>
              <a:rPr sz="3200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50K”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3200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“&gt;50K”</a:t>
            </a:r>
            <a:r>
              <a:rPr sz="3200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282828"/>
                </a:solidFill>
                <a:latin typeface="Times New Roman"/>
                <a:cs typeface="Times New Roman"/>
              </a:rPr>
              <a:t>and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“Residence”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take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on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three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values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-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&gt;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“OWN”,</a:t>
            </a:r>
            <a:r>
              <a:rPr sz="3200" spc="145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“RENT”</a:t>
            </a:r>
            <a:r>
              <a:rPr sz="3200" spc="140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3200" spc="-25" dirty="0">
                <a:solidFill>
                  <a:srgbClr val="282828"/>
                </a:solidFill>
                <a:latin typeface="Times New Roman"/>
                <a:cs typeface="Times New Roman"/>
              </a:rPr>
              <a:t>or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“OTHER”.</a:t>
            </a:r>
            <a:r>
              <a:rPr sz="3200" spc="5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decision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tree</a:t>
            </a:r>
            <a:r>
              <a:rPr sz="3200" spc="5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algorithm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would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decide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what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attribute</a:t>
            </a:r>
            <a:r>
              <a:rPr sz="3200" spc="5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282828"/>
                </a:solidFill>
                <a:latin typeface="Times New Roman"/>
                <a:cs typeface="Times New Roman"/>
              </a:rPr>
              <a:t>to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split</a:t>
            </a:r>
            <a:r>
              <a:rPr sz="3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on</a:t>
            </a:r>
            <a:r>
              <a:rPr sz="3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first</a:t>
            </a:r>
            <a:r>
              <a:rPr sz="3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what</a:t>
            </a:r>
            <a:r>
              <a:rPr sz="3200" spc="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feature</a:t>
            </a:r>
            <a:r>
              <a:rPr sz="3200" spc="4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provides</a:t>
            </a:r>
            <a:r>
              <a:rPr sz="3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more</a:t>
            </a:r>
            <a:r>
              <a:rPr sz="3200" spc="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information,</a:t>
            </a:r>
            <a:r>
              <a:rPr sz="3200" spc="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or</a:t>
            </a:r>
            <a:r>
              <a:rPr sz="3200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reduces</a:t>
            </a:r>
            <a:r>
              <a:rPr sz="3200" spc="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282828"/>
                </a:solidFill>
                <a:latin typeface="Times New Roman"/>
                <a:cs typeface="Times New Roman"/>
              </a:rPr>
              <a:t>more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uncertainty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about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our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target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variable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out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two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using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3200" spc="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concepts</a:t>
            </a:r>
            <a:r>
              <a:rPr sz="3200" spc="17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282828"/>
                </a:solidFill>
                <a:latin typeface="Times New Roman"/>
                <a:cs typeface="Times New Roman"/>
              </a:rPr>
              <a:t>of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Entropy</a:t>
            </a:r>
            <a:r>
              <a:rPr sz="3200" spc="-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32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82828"/>
                </a:solidFill>
                <a:latin typeface="Times New Roman"/>
                <a:cs typeface="Times New Roman"/>
              </a:rPr>
              <a:t>Information</a:t>
            </a:r>
            <a:r>
              <a:rPr sz="3200" spc="-1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282828"/>
                </a:solidFill>
                <a:latin typeface="Times New Roman"/>
                <a:cs typeface="Times New Roman"/>
              </a:rPr>
              <a:t>Gain.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862" y="574182"/>
            <a:ext cx="6016394" cy="61658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</TotalTime>
  <Words>11218</Words>
  <Application>Microsoft Office PowerPoint</Application>
  <PresentationFormat>Custom</PresentationFormat>
  <Paragraphs>1319</Paragraphs>
  <Slides>197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9" baseType="lpstr">
      <vt:lpstr>AoyagiKouzanFontT</vt:lpstr>
      <vt:lpstr>Arial</vt:lpstr>
      <vt:lpstr>Calibri</vt:lpstr>
      <vt:lpstr>Carlito</vt:lpstr>
      <vt:lpstr>FreeSerif</vt:lpstr>
      <vt:lpstr>Georgia</vt:lpstr>
      <vt:lpstr>IBM 3270</vt:lpstr>
      <vt:lpstr>Liberation Sans Narrow</vt:lpstr>
      <vt:lpstr>Tahoma</vt:lpstr>
      <vt:lpstr>Times New Roman</vt:lpstr>
      <vt:lpstr>Trebuchet MS</vt:lpstr>
      <vt:lpstr>Office Theme</vt:lpstr>
      <vt:lpstr>Unit-2  Statistical Decision Making</vt:lpstr>
      <vt:lpstr>Syllabus</vt:lpstr>
      <vt:lpstr>PowerPoint Presentation</vt:lpstr>
      <vt:lpstr>Supervised Learning</vt:lpstr>
      <vt:lpstr>PowerPoint Presentation</vt:lpstr>
      <vt:lpstr>PowerPoint Presentation</vt:lpstr>
      <vt:lpstr>Positive and negative covariance</vt:lpstr>
      <vt:lpstr>Example1: Two set of data X and Y</vt:lpstr>
      <vt:lpstr>Compute x-x(mean) and y-y(mean)</vt:lpstr>
      <vt:lpstr>Apply Covariance formula</vt:lpstr>
      <vt:lpstr>PowerPoint Presentation</vt:lpstr>
      <vt:lpstr>PowerPoint Presentation</vt:lpstr>
      <vt:lpstr>The positive covariance indicates that the price of the stock and the S&amp;P 500 tend to move in the same direction.</vt:lpstr>
      <vt:lpstr>PowerPoint Presentation</vt:lpstr>
      <vt:lpstr>The table below describes the rate of economic growth (xi) and the rate of return on the S&amp;P 500 (yi). Using the covariance formula, determine whether economic growth and S&amp;P 500 returns have a positive or inverse relationship. Before you compute the covariance, calculate the mean of x and y.</vt:lpstr>
      <vt:lpstr>PowerPoint Presentation</vt:lpstr>
      <vt:lpstr>PowerPoint Presentation</vt:lpstr>
      <vt:lpstr>Bayes Theorem</vt:lpstr>
      <vt:lpstr>PowerPoint Presentation</vt:lpstr>
      <vt:lpstr>PowerPoint Presentation</vt:lpstr>
      <vt:lpstr>PowerPoint Presentation</vt:lpstr>
      <vt:lpstr>Bayes rule</vt:lpstr>
      <vt:lpstr>PowerPoint Presentation</vt:lpstr>
      <vt:lpstr>PowerPoint Presentation</vt:lpstr>
      <vt:lpstr>Class Conditional Probabilities It represents the probability of how likely a feature x occurs given that</vt:lpstr>
      <vt:lpstr>Evidence It is the probability of occurrence of a particular feature i.e. P(X).</vt:lpstr>
      <vt:lpstr>PowerPoint Presentation</vt:lpstr>
      <vt:lpstr>PowerPoint Presentation</vt:lpstr>
      <vt:lpstr>PowerPoint Presentation</vt:lpstr>
      <vt:lpstr>PowerPoint Presentation</vt:lpstr>
      <vt:lpstr>Venn Diagram illustrating one feature and two class problem</vt:lpstr>
      <vt:lpstr>Compute : Probability in the deck of cards (52 excluding jokers)  Probability of (King/Face)  </vt:lpstr>
      <vt:lpstr>Example2: Two class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Generalized Bayes Theorem</vt:lpstr>
      <vt:lpstr>PowerPoint Presentation</vt:lpstr>
      <vt:lpstr>PowerPoint Presentation</vt:lpstr>
      <vt:lpstr>PowerPoint Presentation</vt:lpstr>
      <vt:lpstr>Further simplified P(B)</vt:lpstr>
      <vt:lpstr>Arriving at Generalized version of Bayes theorem</vt:lpstr>
      <vt:lpstr>PowerPoint Presentation</vt:lpstr>
      <vt:lpstr>PowerPoint Presentation</vt:lpstr>
      <vt:lpstr>PowerPoint Presentation</vt:lpstr>
      <vt:lpstr>PowerPoint Presentation</vt:lpstr>
      <vt:lpstr>Example-7 Box P has 2 red balls and 3 blue balls and box Q has 3 red balls and 1 blue ball. A ball is selected as follows:</vt:lpstr>
      <vt:lpstr>PowerPoint Presentation</vt:lpstr>
      <vt:lpstr>PowerPoint Presentation</vt:lpstr>
      <vt:lpstr>We need to find P(Altigauge|Defective).</vt:lpstr>
      <vt:lpstr>PowerPoint Presentation</vt:lpstr>
      <vt:lpstr>Problem on Bayes theorem with 3 class case</vt:lpstr>
      <vt:lpstr>PowerPoint Presentation</vt:lpstr>
      <vt:lpstr>PowerPoint Presentation</vt:lpstr>
      <vt:lpstr>PowerPoint Presentation</vt:lpstr>
      <vt:lpstr>So.. Given Problem can be represented as: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Independence</vt:lpstr>
      <vt:lpstr>Conditional Independence</vt:lpstr>
      <vt:lpstr>Naïve Bayes Classifier</vt:lpstr>
      <vt:lpstr>PowerPoint Presentation</vt:lpstr>
      <vt:lpstr>PowerPoint Presentation</vt:lpstr>
      <vt:lpstr>Example of Naïve Bayes Classifier</vt:lpstr>
      <vt:lpstr>Solution</vt:lpstr>
      <vt:lpstr>Example. ‘Play Tennis’ data</vt:lpstr>
      <vt:lpstr>PowerPoint Presentation</vt:lpstr>
      <vt:lpstr>Example: Bayesian Classification</vt:lpstr>
      <vt:lpstr>Air-Traffic Data</vt:lpstr>
      <vt:lpstr>Air-Traffic Data</vt:lpstr>
      <vt:lpstr>Air-Traffic Data</vt:lpstr>
      <vt:lpstr>Naïve Bayesian Classifier</vt:lpstr>
      <vt:lpstr>Naïve Bayesian Classifier</vt:lpstr>
      <vt:lpstr>Naïve Bayesian Classifier</vt:lpstr>
      <vt:lpstr>PowerPoint Presentation</vt:lpstr>
      <vt:lpstr>Application of Naïve Bayes Classifier for NLP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Equation of Entropy:</vt:lpstr>
      <vt:lpstr>PowerPoint Presentation</vt:lpstr>
      <vt:lpstr>What is Information gain and why it is matter in Decision Tree?</vt:lpstr>
      <vt:lpstr>PowerPoint Presentation</vt:lpstr>
      <vt:lpstr>Example: Decision Tree</vt:lpstr>
      <vt:lpstr>PowerPoint Presentation</vt:lpstr>
      <vt:lpstr>PowerPoint Presentation</vt:lpstr>
      <vt:lpstr>PowerPoint Presentation</vt:lpstr>
      <vt:lpstr>PowerPoint Presentation</vt:lpstr>
      <vt:lpstr>Consider the Following table having decision making factors to play tennis at outside for previous 14 days.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Now, let us draw a Decision Tree for the following data using Information gain. Training set: 3 features and 2 classes</vt:lpstr>
      <vt:lpstr>PowerPoint Presentation</vt:lpstr>
      <vt:lpstr>Gini Index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Euclidean Distance</vt:lpstr>
      <vt:lpstr>PowerPoint Presentation</vt:lpstr>
      <vt:lpstr>PowerPoint Presentation</vt:lpstr>
      <vt:lpstr>Cosine Similarity Cosine similarity is a metric, helpful in determining, how similar the data objects are irrespective of their size.</vt:lpstr>
      <vt:lpstr>PowerPoint Presentation</vt:lpstr>
      <vt:lpstr>Advantages of Cosine Similarity</vt:lpstr>
      <vt:lpstr>JACCARD SIMILARITY AND DISTANCE: In Jaccard similarity instead of vectors, we will be using sets. It is used to find the similarity between two sets.</vt:lpstr>
      <vt:lpstr>PowerPoint Presentation</vt:lpstr>
      <vt:lpstr>Jaccard Similarity is popularly used for ML model performance analysis</vt:lpstr>
      <vt:lpstr>PowerPoint Presentation</vt:lpstr>
      <vt:lpstr>Distance Metrics Continued</vt:lpstr>
      <vt:lpstr>PowerPoint Presentation</vt:lpstr>
      <vt:lpstr>Euclidean Distance</vt:lpstr>
      <vt:lpstr>Minkowski Distance</vt:lpstr>
      <vt:lpstr>PowerPoint Presentation</vt:lpstr>
      <vt:lpstr>PowerPoint Presentation</vt:lpstr>
      <vt:lpstr>PowerPoint Presentation</vt:lpstr>
      <vt:lpstr>PowerPoint Presentation</vt:lpstr>
      <vt:lpstr>Graphical analysis of K nearest Neighbour Technique</vt:lpstr>
      <vt:lpstr>Definition of Nearest Neighbor</vt:lpstr>
      <vt:lpstr>1-Nearest Neighbor</vt:lpstr>
      <vt:lpstr>3-Nearest Neighbor</vt:lpstr>
      <vt:lpstr>PowerPoint Presentation</vt:lpstr>
      <vt:lpstr>Nearest-Neighbor Classifiers</vt:lpstr>
      <vt:lpstr>Nearest Neighbour (kNN) Classifier</vt:lpstr>
      <vt:lpstr>Choosing k = 3, 5, 7 for classifying the new unknown sample</vt:lpstr>
      <vt:lpstr>Value of K</vt:lpstr>
      <vt:lpstr>PowerPoint Presentation</vt:lpstr>
      <vt:lpstr>PowerPoint Presentation</vt:lpstr>
      <vt:lpstr>Consider the following data set of a pharmaceutical company with assigned class labels, using K nearest neighbour method classify a new unknown sample using k =3 and k = 2.</vt:lpstr>
      <vt:lpstr>PowerPoint Presentation</vt:lpstr>
      <vt:lpstr>KNN P2</vt:lpstr>
      <vt:lpstr>PowerPoint Presentation</vt:lpstr>
      <vt:lpstr>PowerPoint Presentation</vt:lpstr>
      <vt:lpstr>New customer named 'Mary’ has height 161cm and weight 61kg. Suggest the T shirt Size with K=3,5 using Euclidean Distance and Also Manhattan Distance</vt:lpstr>
      <vt:lpstr>PowerPoint Presentation</vt:lpstr>
      <vt:lpstr>PowerPoint Presentation</vt:lpstr>
      <vt:lpstr>PowerPoint Presentation</vt:lpstr>
      <vt:lpstr>PowerPoint Presentation</vt:lpstr>
      <vt:lpstr>Applications of KNN</vt:lpstr>
      <vt:lpstr>PowerPoint Presentation</vt:lpstr>
      <vt:lpstr>Histograms</vt:lpstr>
      <vt:lpstr>Histogram Example</vt:lpstr>
      <vt:lpstr>PowerPoint Presentation</vt:lpstr>
      <vt:lpstr>HISTOGRAM Continued</vt:lpstr>
      <vt:lpstr>PowerPoint Presentation</vt:lpstr>
      <vt:lpstr>PowerPoint Presentation</vt:lpstr>
      <vt:lpstr>PowerPoint Presentation</vt:lpstr>
      <vt:lpstr>Continued …</vt:lpstr>
      <vt:lpstr>PowerPoint Presentation</vt:lpstr>
      <vt:lpstr>Let us use a triangular kernels with base =3. To compute p(x) at x=3, is equal to sum of the heights at x = 3 of all kernel functions which have ranges which include the point x = 3.</vt:lpstr>
      <vt:lpstr>PowerPoint Presentation</vt:lpstr>
      <vt:lpstr>Kernel Density function</vt:lpstr>
      <vt:lpstr>PowerPoint Presentation</vt:lpstr>
      <vt:lpstr>Kernel Density Estimate</vt:lpstr>
      <vt:lpstr>KERNEL DENSITY ESTIMATION</vt:lpstr>
      <vt:lpstr>KERNEL DENSITY ESTIMATION</vt:lpstr>
      <vt:lpstr>PowerPoint Presentation</vt:lpstr>
      <vt:lpstr>PowerPoint Presentation</vt:lpstr>
      <vt:lpstr>PowerPoint Presentation</vt:lpstr>
      <vt:lpstr>Adaptive decision Boundaries</vt:lpstr>
      <vt:lpstr>Adaptive Decision Boundaries If there are N samples and M features(inputs), the set of linear discriminant function is</vt:lpstr>
      <vt:lpstr>Adaptive decision boundary algorithm</vt:lpstr>
      <vt:lpstr>PowerPoint Presentation</vt:lpstr>
      <vt:lpstr>PowerPoint Presentation</vt:lpstr>
      <vt:lpstr>PowerPoint Presentation</vt:lpstr>
      <vt:lpstr>Perceptron Learning Algorithm</vt:lpstr>
      <vt:lpstr>PowerPoint Presentation</vt:lpstr>
      <vt:lpstr>END OF UNIT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 Statistical Decision making HCV.pptx</dc:title>
  <cp:lastModifiedBy>Rakshitha R Rakshitha.R</cp:lastModifiedBy>
  <cp:revision>57</cp:revision>
  <dcterms:created xsi:type="dcterms:W3CDTF">2024-03-25T06:22:36Z</dcterms:created>
  <dcterms:modified xsi:type="dcterms:W3CDTF">2024-04-28T07:29:14Z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2024-03-25T00:00:00Z</vt:filetime>
  </property>
  <property fmtid="{D5CDD505-2E9C-101B-9397-08002B2CF9AE}" pid="4" name="Producer">
    <vt:lpwstr>3-Heights(TM) PDF Security Shell 4.8.25.2 (http://www.pdf-tools.com)</vt:lpwstr>
  </property>
</Properties>
</file>